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handoutMasterIdLst>
    <p:handoutMasterId r:id="rId31"/>
  </p:handoutMasterIdLst>
  <p:sldIdLst>
    <p:sldId id="306" r:id="rId5"/>
    <p:sldId id="307" r:id="rId6"/>
    <p:sldId id="343" r:id="rId7"/>
    <p:sldId id="308" r:id="rId8"/>
    <p:sldId id="334" r:id="rId9"/>
    <p:sldId id="317" r:id="rId10"/>
    <p:sldId id="309" r:id="rId11"/>
    <p:sldId id="345" r:id="rId12"/>
    <p:sldId id="346" r:id="rId13"/>
    <p:sldId id="347" r:id="rId14"/>
    <p:sldId id="360" r:id="rId15"/>
    <p:sldId id="344" r:id="rId16"/>
    <p:sldId id="348" r:id="rId17"/>
    <p:sldId id="350" r:id="rId18"/>
    <p:sldId id="351" r:id="rId19"/>
    <p:sldId id="349" r:id="rId20"/>
    <p:sldId id="356" r:id="rId21"/>
    <p:sldId id="358" r:id="rId22"/>
    <p:sldId id="342" r:id="rId23"/>
    <p:sldId id="353" r:id="rId24"/>
    <p:sldId id="354" r:id="rId25"/>
    <p:sldId id="361" r:id="rId26"/>
    <p:sldId id="359" r:id="rId27"/>
    <p:sldId id="333" r:id="rId28"/>
    <p:sldId id="312"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A0039"/>
    <a:srgbClr val="B6B6B6"/>
    <a:srgbClr val="B8B8B8"/>
    <a:srgbClr val="262626"/>
    <a:srgbClr val="B1B1B1"/>
    <a:srgbClr val="B0B0B0"/>
    <a:srgbClr val="B5B5B5"/>
    <a:srgbClr val="AEAEAE"/>
    <a:srgbClr val="610027"/>
    <a:srgbClr val="3400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03" d="100"/>
          <a:sy n="103" d="100"/>
        </p:scale>
        <p:origin x="138" y="37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DD7B2-2DB1-4292-9CED-B6D9BDCC5040}" type="datetime1">
              <a:rPr lang="it-IT" smtClean="0"/>
              <a:t>14/04/2021</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F714F-066B-41A5-A6BD-50516EB8C346}" type="datetime1">
              <a:rPr lang="it-IT" smtClean="0"/>
              <a:pPr/>
              <a:t>14/04/2021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a:t>
            </a:fld>
            <a:endParaRPr lang="it-IT"/>
          </a:p>
        </p:txBody>
      </p:sp>
    </p:spTree>
    <p:extLst>
      <p:ext uri="{BB962C8B-B14F-4D97-AF65-F5344CB8AC3E}">
        <p14:creationId xmlns:p14="http://schemas.microsoft.com/office/powerpoint/2010/main" val="385945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10</a:t>
            </a:fld>
            <a:endParaRPr lang="it-IT"/>
          </a:p>
        </p:txBody>
      </p:sp>
    </p:spTree>
    <p:extLst>
      <p:ext uri="{BB962C8B-B14F-4D97-AF65-F5344CB8AC3E}">
        <p14:creationId xmlns:p14="http://schemas.microsoft.com/office/powerpoint/2010/main" val="279793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11</a:t>
            </a:fld>
            <a:endParaRPr lang="it-IT"/>
          </a:p>
        </p:txBody>
      </p:sp>
    </p:spTree>
    <p:extLst>
      <p:ext uri="{BB962C8B-B14F-4D97-AF65-F5344CB8AC3E}">
        <p14:creationId xmlns:p14="http://schemas.microsoft.com/office/powerpoint/2010/main" val="375292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12</a:t>
            </a:fld>
            <a:endParaRPr lang="it-IT"/>
          </a:p>
        </p:txBody>
      </p:sp>
    </p:spTree>
    <p:extLst>
      <p:ext uri="{BB962C8B-B14F-4D97-AF65-F5344CB8AC3E}">
        <p14:creationId xmlns:p14="http://schemas.microsoft.com/office/powerpoint/2010/main" val="26057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13</a:t>
            </a:fld>
            <a:endParaRPr lang="it-IT"/>
          </a:p>
        </p:txBody>
      </p:sp>
    </p:spTree>
    <p:extLst>
      <p:ext uri="{BB962C8B-B14F-4D97-AF65-F5344CB8AC3E}">
        <p14:creationId xmlns:p14="http://schemas.microsoft.com/office/powerpoint/2010/main" val="168502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14</a:t>
            </a:fld>
            <a:endParaRPr lang="it-IT"/>
          </a:p>
        </p:txBody>
      </p:sp>
    </p:spTree>
    <p:extLst>
      <p:ext uri="{BB962C8B-B14F-4D97-AF65-F5344CB8AC3E}">
        <p14:creationId xmlns:p14="http://schemas.microsoft.com/office/powerpoint/2010/main" val="103669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15</a:t>
            </a:fld>
            <a:endParaRPr lang="it-IT"/>
          </a:p>
        </p:txBody>
      </p:sp>
    </p:spTree>
    <p:extLst>
      <p:ext uri="{BB962C8B-B14F-4D97-AF65-F5344CB8AC3E}">
        <p14:creationId xmlns:p14="http://schemas.microsoft.com/office/powerpoint/2010/main" val="219230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16</a:t>
            </a:fld>
            <a:endParaRPr lang="it-IT"/>
          </a:p>
        </p:txBody>
      </p:sp>
    </p:spTree>
    <p:extLst>
      <p:ext uri="{BB962C8B-B14F-4D97-AF65-F5344CB8AC3E}">
        <p14:creationId xmlns:p14="http://schemas.microsoft.com/office/powerpoint/2010/main" val="2309336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17</a:t>
            </a:fld>
            <a:endParaRPr lang="it-IT"/>
          </a:p>
        </p:txBody>
      </p:sp>
    </p:spTree>
    <p:extLst>
      <p:ext uri="{BB962C8B-B14F-4D97-AF65-F5344CB8AC3E}">
        <p14:creationId xmlns:p14="http://schemas.microsoft.com/office/powerpoint/2010/main" val="365641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18</a:t>
            </a:fld>
            <a:endParaRPr lang="it-IT"/>
          </a:p>
        </p:txBody>
      </p:sp>
    </p:spTree>
    <p:extLst>
      <p:ext uri="{BB962C8B-B14F-4D97-AF65-F5344CB8AC3E}">
        <p14:creationId xmlns:p14="http://schemas.microsoft.com/office/powerpoint/2010/main" val="13199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19</a:t>
            </a:fld>
            <a:endParaRPr lang="it-IT"/>
          </a:p>
        </p:txBody>
      </p:sp>
    </p:spTree>
    <p:extLst>
      <p:ext uri="{BB962C8B-B14F-4D97-AF65-F5344CB8AC3E}">
        <p14:creationId xmlns:p14="http://schemas.microsoft.com/office/powerpoint/2010/main" val="268324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a:t>
            </a:fld>
            <a:endParaRPr lang="it-IT"/>
          </a:p>
        </p:txBody>
      </p:sp>
    </p:spTree>
    <p:extLst>
      <p:ext uri="{BB962C8B-B14F-4D97-AF65-F5344CB8AC3E}">
        <p14:creationId xmlns:p14="http://schemas.microsoft.com/office/powerpoint/2010/main" val="176946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20</a:t>
            </a:fld>
            <a:endParaRPr lang="it-IT"/>
          </a:p>
        </p:txBody>
      </p:sp>
    </p:spTree>
    <p:extLst>
      <p:ext uri="{BB962C8B-B14F-4D97-AF65-F5344CB8AC3E}">
        <p14:creationId xmlns:p14="http://schemas.microsoft.com/office/powerpoint/2010/main" val="62122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21</a:t>
            </a:fld>
            <a:endParaRPr lang="it-IT"/>
          </a:p>
        </p:txBody>
      </p:sp>
    </p:spTree>
    <p:extLst>
      <p:ext uri="{BB962C8B-B14F-4D97-AF65-F5344CB8AC3E}">
        <p14:creationId xmlns:p14="http://schemas.microsoft.com/office/powerpoint/2010/main" val="194746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22</a:t>
            </a:fld>
            <a:endParaRPr lang="it-IT"/>
          </a:p>
        </p:txBody>
      </p:sp>
    </p:spTree>
    <p:extLst>
      <p:ext uri="{BB962C8B-B14F-4D97-AF65-F5344CB8AC3E}">
        <p14:creationId xmlns:p14="http://schemas.microsoft.com/office/powerpoint/2010/main" val="191649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23</a:t>
            </a:fld>
            <a:endParaRPr lang="it-IT"/>
          </a:p>
        </p:txBody>
      </p:sp>
    </p:spTree>
    <p:extLst>
      <p:ext uri="{BB962C8B-B14F-4D97-AF65-F5344CB8AC3E}">
        <p14:creationId xmlns:p14="http://schemas.microsoft.com/office/powerpoint/2010/main" val="1971635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24</a:t>
            </a:fld>
            <a:endParaRPr lang="it-IT"/>
          </a:p>
        </p:txBody>
      </p:sp>
    </p:spTree>
    <p:extLst>
      <p:ext uri="{BB962C8B-B14F-4D97-AF65-F5344CB8AC3E}">
        <p14:creationId xmlns:p14="http://schemas.microsoft.com/office/powerpoint/2010/main" val="207599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25</a:t>
            </a:fld>
            <a:endParaRPr lang="it-IT"/>
          </a:p>
        </p:txBody>
      </p:sp>
    </p:spTree>
    <p:extLst>
      <p:ext uri="{BB962C8B-B14F-4D97-AF65-F5344CB8AC3E}">
        <p14:creationId xmlns:p14="http://schemas.microsoft.com/office/powerpoint/2010/main" val="410741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a:t>
            </a:fld>
            <a:endParaRPr lang="it-IT"/>
          </a:p>
        </p:txBody>
      </p:sp>
    </p:spTree>
    <p:extLst>
      <p:ext uri="{BB962C8B-B14F-4D97-AF65-F5344CB8AC3E}">
        <p14:creationId xmlns:p14="http://schemas.microsoft.com/office/powerpoint/2010/main" val="420702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4</a:t>
            </a:fld>
            <a:endParaRPr lang="it-IT"/>
          </a:p>
        </p:txBody>
      </p:sp>
    </p:spTree>
    <p:extLst>
      <p:ext uri="{BB962C8B-B14F-4D97-AF65-F5344CB8AC3E}">
        <p14:creationId xmlns:p14="http://schemas.microsoft.com/office/powerpoint/2010/main" val="140022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a:t>
            </a:fld>
            <a:endParaRPr lang="it-IT"/>
          </a:p>
        </p:txBody>
      </p:sp>
    </p:spTree>
    <p:extLst>
      <p:ext uri="{BB962C8B-B14F-4D97-AF65-F5344CB8AC3E}">
        <p14:creationId xmlns:p14="http://schemas.microsoft.com/office/powerpoint/2010/main" val="22579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a:t>
            </a:fld>
            <a:endParaRPr lang="it-IT"/>
          </a:p>
        </p:txBody>
      </p:sp>
    </p:spTree>
    <p:extLst>
      <p:ext uri="{BB962C8B-B14F-4D97-AF65-F5344CB8AC3E}">
        <p14:creationId xmlns:p14="http://schemas.microsoft.com/office/powerpoint/2010/main" val="45850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7</a:t>
            </a:fld>
            <a:endParaRPr lang="it-IT"/>
          </a:p>
        </p:txBody>
      </p:sp>
    </p:spTree>
    <p:extLst>
      <p:ext uri="{BB962C8B-B14F-4D97-AF65-F5344CB8AC3E}">
        <p14:creationId xmlns:p14="http://schemas.microsoft.com/office/powerpoint/2010/main" val="239829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8</a:t>
            </a:fld>
            <a:endParaRPr lang="it-IT"/>
          </a:p>
        </p:txBody>
      </p:sp>
    </p:spTree>
    <p:extLst>
      <p:ext uri="{BB962C8B-B14F-4D97-AF65-F5344CB8AC3E}">
        <p14:creationId xmlns:p14="http://schemas.microsoft.com/office/powerpoint/2010/main" val="380972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9</a:t>
            </a:fld>
            <a:endParaRPr lang="it-IT"/>
          </a:p>
        </p:txBody>
      </p:sp>
    </p:spTree>
    <p:extLst>
      <p:ext uri="{BB962C8B-B14F-4D97-AF65-F5344CB8AC3E}">
        <p14:creationId xmlns:p14="http://schemas.microsoft.com/office/powerpoint/2010/main" val="34743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it-IT" noProof="0"/>
              <a:t>Titolo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6" name="Connettore dirit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it-IT" noProof="0"/>
              <a:t>03/09/20XX</a:t>
            </a:r>
          </a:p>
        </p:txBody>
      </p:sp>
      <p:sp>
        <p:nvSpPr>
          <p:cNvPr id="3" name="Segnaposto piè di pa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it-IT" noProof="0"/>
              <a:t>Titolo presentazione</a:t>
            </a:r>
          </a:p>
        </p:txBody>
      </p:sp>
      <p:sp>
        <p:nvSpPr>
          <p:cNvPr id="4" name="Segnaposto numero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5" name="Connettore dirit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a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21" name="Elemento gra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it-IT" noProof="0"/>
          </a:p>
        </p:txBody>
      </p:sp>
      <p:sp>
        <p:nvSpPr>
          <p:cNvPr id="23" name="Elemento gra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it-IT" noProof="0"/>
              <a:t>Titolo</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
        <p:nvSpPr>
          <p:cNvPr id="11" name="Elemento gra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13" name="Elemento gra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44.jpg"/><Relationship Id="rId4" Type="http://schemas.openxmlformats.org/officeDocument/2006/relationships/image" Target="../media/image43.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8.JP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pic>
        <p:nvPicPr>
          <p:cNvPr id="5" name="Elemento grafico 4" descr="Polmoni con virus con riempimento a tinta unita">
            <a:extLst>
              <a:ext uri="{FF2B5EF4-FFF2-40B4-BE49-F238E27FC236}">
                <a16:creationId xmlns:a16="http://schemas.microsoft.com/office/drawing/2014/main" id="{2CD394B5-450F-4862-8277-8D931B935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3525" y="97346"/>
            <a:ext cx="6663308" cy="6663308"/>
          </a:xfrm>
          <a:prstGeom prst="rect">
            <a:avLst/>
          </a:prstGeom>
        </p:spPr>
      </p:pic>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a:xfrm>
            <a:off x="1121166" y="0"/>
            <a:ext cx="6272784" cy="2843784"/>
          </a:xfrm>
        </p:spPr>
        <p:txBody>
          <a:bodyPr rtlCol="0">
            <a:normAutofit/>
          </a:bodyPr>
          <a:lstStyle/>
          <a:p>
            <a:pPr rtl="0"/>
            <a:r>
              <a:rPr lang="it-IT" spc="400" dirty="0">
                <a:solidFill>
                  <a:schemeClr val="bg1">
                    <a:lumMod val="95000"/>
                  </a:schemeClr>
                </a:solidFill>
                <a:effectLst>
                  <a:outerShdw blurRad="38100" dist="38100" dir="2700000" algn="tl">
                    <a:srgbClr val="000000">
                      <a:alpha val="43137"/>
                    </a:srgbClr>
                  </a:outerShdw>
                </a:effectLst>
              </a:rPr>
              <a:t>LUNG CANCER IMAGING TOOL</a:t>
            </a:r>
            <a:endParaRPr lang="it-IT" dirty="0">
              <a:solidFill>
                <a:schemeClr val="bg1">
                  <a:lumMod val="95000"/>
                </a:schemeClr>
              </a:solidFill>
              <a:effectLst>
                <a:outerShdw blurRad="38100" dist="38100" dir="2700000" algn="tl">
                  <a:srgbClr val="000000">
                    <a:alpha val="43137"/>
                  </a:srgbClr>
                </a:outerShdw>
              </a:effectLst>
            </a:endParaRPr>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8886825" y="5850264"/>
            <a:ext cx="2830278" cy="676275"/>
          </a:xfrm>
        </p:spPr>
        <p:txBody>
          <a:bodyPr rtlCol="0">
            <a:normAutofit/>
          </a:bodyPr>
          <a:lstStyle/>
          <a:p>
            <a:pPr rtl="0"/>
            <a:r>
              <a:rPr lang="it-IT" sz="1600" dirty="0">
                <a:solidFill>
                  <a:schemeClr val="bg1">
                    <a:lumMod val="95000"/>
                  </a:schemeClr>
                </a:solidFill>
              </a:rPr>
              <a:t>Marco Peracchi 800578</a:t>
            </a:r>
          </a:p>
          <a:p>
            <a:pPr rtl="0"/>
            <a:r>
              <a:rPr lang="it-IT" sz="1600" dirty="0">
                <a:solidFill>
                  <a:schemeClr val="bg1">
                    <a:lumMod val="95000"/>
                  </a:schemeClr>
                </a:solidFill>
              </a:rPr>
              <a:t>Federico De Servi 812166</a:t>
            </a:r>
          </a:p>
        </p:txBody>
      </p:sp>
      <p:sp>
        <p:nvSpPr>
          <p:cNvPr id="6" name="Titolo 1">
            <a:extLst>
              <a:ext uri="{FF2B5EF4-FFF2-40B4-BE49-F238E27FC236}">
                <a16:creationId xmlns:a16="http://schemas.microsoft.com/office/drawing/2014/main" id="{ACA83865-E63C-4A02-8E0B-E531F5785E6A}"/>
              </a:ext>
            </a:extLst>
          </p:cNvPr>
          <p:cNvSpPr txBox="1">
            <a:spLocks/>
          </p:cNvSpPr>
          <p:nvPr/>
        </p:nvSpPr>
        <p:spPr>
          <a:xfrm>
            <a:off x="1204402" y="2686049"/>
            <a:ext cx="5767898" cy="6762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i="0" kern="1200" cap="all" baseline="0">
                <a:solidFill>
                  <a:schemeClr val="bg1"/>
                </a:solidFill>
                <a:latin typeface="+mj-lt"/>
                <a:ea typeface="+mj-ea"/>
                <a:cs typeface="+mj-cs"/>
              </a:defRPr>
            </a:lvl1pPr>
          </a:lstStyle>
          <a:p>
            <a:r>
              <a:rPr lang="en-US" sz="1600" b="0" cap="none" spc="300" dirty="0">
                <a:effectLst>
                  <a:outerShdw blurRad="38100" dist="38100" dir="2700000" algn="tl">
                    <a:srgbClr val="000000">
                      <a:alpha val="43137"/>
                    </a:srgbClr>
                  </a:outerShdw>
                </a:effectLst>
                <a:latin typeface="+mn-lt"/>
              </a:rPr>
              <a:t>A tool For </a:t>
            </a:r>
            <a:r>
              <a:rPr lang="en-US" sz="1600" cap="none" spc="300" dirty="0">
                <a:effectLst>
                  <a:outerShdw blurRad="38100" dist="38100" dir="2700000" algn="tl">
                    <a:srgbClr val="000000">
                      <a:alpha val="43137"/>
                    </a:srgbClr>
                  </a:outerShdw>
                </a:effectLst>
                <a:latin typeface="+mn-lt"/>
              </a:rPr>
              <a:t>Medical Image Processing </a:t>
            </a:r>
            <a:r>
              <a:rPr lang="en-US" sz="1600" b="0" cap="none" spc="300" dirty="0">
                <a:effectLst>
                  <a:outerShdw blurRad="38100" dist="38100" dir="2700000" algn="tl">
                    <a:srgbClr val="000000">
                      <a:alpha val="43137"/>
                    </a:srgbClr>
                  </a:outerShdw>
                </a:effectLst>
                <a:latin typeface="+mn-lt"/>
              </a:rPr>
              <a:t>and </a:t>
            </a:r>
            <a:r>
              <a:rPr lang="en-US" sz="1600" cap="none" spc="300" dirty="0">
                <a:effectLst>
                  <a:outerShdw blurRad="38100" dist="38100" dir="2700000" algn="tl">
                    <a:srgbClr val="000000">
                      <a:alpha val="43137"/>
                    </a:srgbClr>
                  </a:outerShdw>
                </a:effectLst>
                <a:latin typeface="+mn-lt"/>
              </a:rPr>
              <a:t>Cancer Segmentation </a:t>
            </a:r>
            <a:r>
              <a:rPr lang="en-US" sz="1600" b="0" cap="none" spc="300" dirty="0">
                <a:effectLst>
                  <a:outerShdw blurRad="38100" dist="38100" dir="2700000" algn="tl">
                    <a:srgbClr val="000000">
                      <a:alpha val="43137"/>
                    </a:srgbClr>
                  </a:outerShdw>
                </a:effectLst>
                <a:latin typeface="+mn-lt"/>
              </a:rPr>
              <a:t>on </a:t>
            </a:r>
            <a:r>
              <a:rPr lang="en-US" sz="1600" cap="none" spc="300" dirty="0">
                <a:effectLst>
                  <a:outerShdw blurRad="38100" dist="38100" dir="2700000" algn="tl">
                    <a:srgbClr val="000000">
                      <a:alpha val="43137"/>
                    </a:srgbClr>
                  </a:outerShdw>
                </a:effectLst>
                <a:latin typeface="+mn-lt"/>
              </a:rPr>
              <a:t>Lung-CT images</a:t>
            </a:r>
          </a:p>
        </p:txBody>
      </p:sp>
      <p:sp>
        <p:nvSpPr>
          <p:cNvPr id="9" name="Sottotitolo 2">
            <a:extLst>
              <a:ext uri="{FF2B5EF4-FFF2-40B4-BE49-F238E27FC236}">
                <a16:creationId xmlns:a16="http://schemas.microsoft.com/office/drawing/2014/main" id="{B1DC0342-8300-4379-8308-CFA05015C96C}"/>
              </a:ext>
            </a:extLst>
          </p:cNvPr>
          <p:cNvSpPr txBox="1">
            <a:spLocks/>
          </p:cNvSpPr>
          <p:nvPr/>
        </p:nvSpPr>
        <p:spPr>
          <a:xfrm>
            <a:off x="9401175" y="416239"/>
            <a:ext cx="2201628" cy="67627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dirty="0">
                <a:effectLst>
                  <a:outerShdw blurRad="38100" dist="38100" dir="2700000" algn="tl">
                    <a:srgbClr val="000000">
                      <a:alpha val="43137"/>
                    </a:srgbClr>
                  </a:outerShdw>
                </a:effectLst>
              </a:rPr>
              <a:t>MEDICAL IMAGING</a:t>
            </a:r>
          </a:p>
          <a:p>
            <a:r>
              <a:rPr lang="it-IT" sz="1600" b="1" dirty="0">
                <a:effectLst>
                  <a:outerShdw blurRad="38100" dist="38100" dir="2700000" algn="tl">
                    <a:srgbClr val="000000">
                      <a:alpha val="43137"/>
                    </a:srgbClr>
                  </a:outerShdw>
                </a:effectLst>
              </a:rPr>
              <a:t>2021</a:t>
            </a:r>
          </a:p>
          <a:p>
            <a:endParaRPr lang="it-IT" sz="16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10</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838200" y="1429412"/>
            <a:ext cx="10078616" cy="5292063"/>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407864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37862" y="1415604"/>
            <a:ext cx="4548539" cy="4712636"/>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grpSp>
        <p:nvGrpSpPr>
          <p:cNvPr id="14" name="Gruppo 13">
            <a:extLst>
              <a:ext uri="{FF2B5EF4-FFF2-40B4-BE49-F238E27FC236}">
                <a16:creationId xmlns:a16="http://schemas.microsoft.com/office/drawing/2014/main" id="{07E8E467-5422-47CF-8B4A-AC5380E60141}"/>
              </a:ext>
            </a:extLst>
          </p:cNvPr>
          <p:cNvGrpSpPr/>
          <p:nvPr/>
        </p:nvGrpSpPr>
        <p:grpSpPr>
          <a:xfrm>
            <a:off x="5637566" y="1628653"/>
            <a:ext cx="4962009" cy="4499587"/>
            <a:chOff x="6766571" y="1698142"/>
            <a:chExt cx="4711036" cy="4124159"/>
          </a:xfrm>
        </p:grpSpPr>
        <p:pic>
          <p:nvPicPr>
            <p:cNvPr id="13" name="Immagine 12">
              <a:extLst>
                <a:ext uri="{FF2B5EF4-FFF2-40B4-BE49-F238E27FC236}">
                  <a16:creationId xmlns:a16="http://schemas.microsoft.com/office/drawing/2014/main" id="{EF804048-7054-4B95-9F7C-AC8C97ED4120}"/>
                </a:ext>
              </a:extLst>
            </p:cNvPr>
            <p:cNvPicPr>
              <a:picLocks noChangeAspect="1"/>
            </p:cNvPicPr>
            <p:nvPr/>
          </p:nvPicPr>
          <p:blipFill>
            <a:blip r:embed="rId4"/>
            <a:stretch>
              <a:fillRect/>
            </a:stretch>
          </p:blipFill>
          <p:spPr>
            <a:xfrm>
              <a:off x="6766571" y="2126383"/>
              <a:ext cx="4587229" cy="2408295"/>
            </a:xfrm>
            <a:prstGeom prst="rect">
              <a:avLst/>
            </a:prstGeom>
          </p:spPr>
        </p:pic>
        <p:pic>
          <p:nvPicPr>
            <p:cNvPr id="11" name="Elemento grafico 10" descr="Lente di ingrandimento con riempimento a tinta unita">
              <a:extLst>
                <a:ext uri="{FF2B5EF4-FFF2-40B4-BE49-F238E27FC236}">
                  <a16:creationId xmlns:a16="http://schemas.microsoft.com/office/drawing/2014/main" id="{31837060-2949-4DFA-B1F4-6A776E75F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448" y="1698142"/>
              <a:ext cx="4124159" cy="4124159"/>
            </a:xfrm>
            <a:prstGeom prst="rect">
              <a:avLst/>
            </a:prstGeom>
          </p:spPr>
        </p:pic>
      </p:grpSp>
    </p:spTree>
    <p:extLst>
      <p:ext uri="{BB962C8B-B14F-4D97-AF65-F5344CB8AC3E}">
        <p14:creationId xmlns:p14="http://schemas.microsoft.com/office/powerpoint/2010/main" val="84076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733628"/>
            <a:ext cx="9144000" cy="2340864"/>
          </a:xfrm>
        </p:spPr>
        <p:txBody>
          <a:bodyPr rtlCol="0"/>
          <a:lstStyle/>
          <a:p>
            <a:pPr rtl="0"/>
            <a:r>
              <a:rPr lang="it-IT" dirty="0">
                <a:effectLst>
                  <a:outerShdw blurRad="38100" dist="38100" dir="2700000" algn="tl">
                    <a:srgbClr val="000000">
                      <a:alpha val="43137"/>
                    </a:srgbClr>
                  </a:outerShdw>
                </a:effectLst>
              </a:rPr>
              <a:t>Image SEGMENTATION tool</a:t>
            </a:r>
          </a:p>
        </p:txBody>
      </p:sp>
    </p:spTree>
    <p:extLst>
      <p:ext uri="{BB962C8B-B14F-4D97-AF65-F5344CB8AC3E}">
        <p14:creationId xmlns:p14="http://schemas.microsoft.com/office/powerpoint/2010/main" val="214677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00388"/>
            <a:ext cx="6190488" cy="3346704"/>
          </a:xfrm>
        </p:spPr>
        <p:txBody>
          <a:bodyPr rtlCol="0"/>
          <a:lstStyle/>
          <a:p>
            <a:pPr rtl="0"/>
            <a:r>
              <a:rPr lang="en-US" sz="2000" dirty="0"/>
              <a:t>Segmentation works through the selection of the area of interest by the user manually. </a:t>
            </a:r>
          </a:p>
          <a:p>
            <a:pPr rtl="0"/>
            <a:r>
              <a:rPr lang="en-US" dirty="0"/>
              <a:t>Then mask is saved and used to compute quantities that are valuable for the forthcoming machine learning algorithms, like volume, sphericity etc.</a:t>
            </a:r>
            <a:endParaRPr lang="en-US"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290" r="129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13</a:t>
            </a:fld>
            <a:endParaRPr lang="it-IT"/>
          </a:p>
        </p:txBody>
      </p:sp>
      <p:sp>
        <p:nvSpPr>
          <p:cNvPr id="2" name="Figura a mano libera: forma 1">
            <a:extLst>
              <a:ext uri="{FF2B5EF4-FFF2-40B4-BE49-F238E27FC236}">
                <a16:creationId xmlns:a16="http://schemas.microsoft.com/office/drawing/2014/main" id="{0B931825-227F-44F0-9D70-DF11534E0E73}"/>
              </a:ext>
            </a:extLst>
          </p:cNvPr>
          <p:cNvSpPr/>
          <p:nvPr/>
        </p:nvSpPr>
        <p:spPr>
          <a:xfrm>
            <a:off x="8927997" y="3960802"/>
            <a:ext cx="409678" cy="424125"/>
          </a:xfrm>
          <a:custGeom>
            <a:avLst/>
            <a:gdLst>
              <a:gd name="connsiteX0" fmla="*/ 25503 w 409678"/>
              <a:gd name="connsiteY0" fmla="*/ 61923 h 424125"/>
              <a:gd name="connsiteX1" fmla="*/ 22328 w 409678"/>
              <a:gd name="connsiteY1" fmla="*/ 77798 h 424125"/>
              <a:gd name="connsiteX2" fmla="*/ 15978 w 409678"/>
              <a:gd name="connsiteY2" fmla="*/ 87323 h 424125"/>
              <a:gd name="connsiteX3" fmla="*/ 12803 w 409678"/>
              <a:gd name="connsiteY3" fmla="*/ 96848 h 424125"/>
              <a:gd name="connsiteX4" fmla="*/ 9628 w 409678"/>
              <a:gd name="connsiteY4" fmla="*/ 109548 h 424125"/>
              <a:gd name="connsiteX5" fmla="*/ 6453 w 409678"/>
              <a:gd name="connsiteY5" fmla="*/ 119073 h 424125"/>
              <a:gd name="connsiteX6" fmla="*/ 103 w 409678"/>
              <a:gd name="connsiteY6" fmla="*/ 141298 h 424125"/>
              <a:gd name="connsiteX7" fmla="*/ 6453 w 409678"/>
              <a:gd name="connsiteY7" fmla="*/ 252423 h 424125"/>
              <a:gd name="connsiteX8" fmla="*/ 12803 w 409678"/>
              <a:gd name="connsiteY8" fmla="*/ 271473 h 424125"/>
              <a:gd name="connsiteX9" fmla="*/ 25503 w 409678"/>
              <a:gd name="connsiteY9" fmla="*/ 290523 h 424125"/>
              <a:gd name="connsiteX10" fmla="*/ 35028 w 409678"/>
              <a:gd name="connsiteY10" fmla="*/ 319098 h 424125"/>
              <a:gd name="connsiteX11" fmla="*/ 38203 w 409678"/>
              <a:gd name="connsiteY11" fmla="*/ 328623 h 424125"/>
              <a:gd name="connsiteX12" fmla="*/ 57253 w 409678"/>
              <a:gd name="connsiteY12" fmla="*/ 331798 h 424125"/>
              <a:gd name="connsiteX13" fmla="*/ 76303 w 409678"/>
              <a:gd name="connsiteY13" fmla="*/ 338148 h 424125"/>
              <a:gd name="connsiteX14" fmla="*/ 92178 w 409678"/>
              <a:gd name="connsiteY14" fmla="*/ 341323 h 424125"/>
              <a:gd name="connsiteX15" fmla="*/ 111228 w 409678"/>
              <a:gd name="connsiteY15" fmla="*/ 347673 h 424125"/>
              <a:gd name="connsiteX16" fmla="*/ 123928 w 409678"/>
              <a:gd name="connsiteY16" fmla="*/ 363548 h 424125"/>
              <a:gd name="connsiteX17" fmla="*/ 130278 w 409678"/>
              <a:gd name="connsiteY17" fmla="*/ 373073 h 424125"/>
              <a:gd name="connsiteX18" fmla="*/ 152503 w 409678"/>
              <a:gd name="connsiteY18" fmla="*/ 376248 h 424125"/>
              <a:gd name="connsiteX19" fmla="*/ 171553 w 409678"/>
              <a:gd name="connsiteY19" fmla="*/ 382598 h 424125"/>
              <a:gd name="connsiteX20" fmla="*/ 187428 w 409678"/>
              <a:gd name="connsiteY20" fmla="*/ 411173 h 424125"/>
              <a:gd name="connsiteX21" fmla="*/ 216003 w 409678"/>
              <a:gd name="connsiteY21" fmla="*/ 420698 h 424125"/>
              <a:gd name="connsiteX22" fmla="*/ 225528 w 409678"/>
              <a:gd name="connsiteY22" fmla="*/ 423873 h 424125"/>
              <a:gd name="connsiteX23" fmla="*/ 336653 w 409678"/>
              <a:gd name="connsiteY23" fmla="*/ 417523 h 424125"/>
              <a:gd name="connsiteX24" fmla="*/ 346178 w 409678"/>
              <a:gd name="connsiteY24" fmla="*/ 414348 h 424125"/>
              <a:gd name="connsiteX25" fmla="*/ 355703 w 409678"/>
              <a:gd name="connsiteY25" fmla="*/ 385773 h 424125"/>
              <a:gd name="connsiteX26" fmla="*/ 358878 w 409678"/>
              <a:gd name="connsiteY26" fmla="*/ 376248 h 424125"/>
              <a:gd name="connsiteX27" fmla="*/ 362053 w 409678"/>
              <a:gd name="connsiteY27" fmla="*/ 363548 h 424125"/>
              <a:gd name="connsiteX28" fmla="*/ 374753 w 409678"/>
              <a:gd name="connsiteY28" fmla="*/ 344498 h 424125"/>
              <a:gd name="connsiteX29" fmla="*/ 384278 w 409678"/>
              <a:gd name="connsiteY29" fmla="*/ 338148 h 424125"/>
              <a:gd name="connsiteX30" fmla="*/ 396978 w 409678"/>
              <a:gd name="connsiteY30" fmla="*/ 319098 h 424125"/>
              <a:gd name="connsiteX31" fmla="*/ 403328 w 409678"/>
              <a:gd name="connsiteY31" fmla="*/ 309573 h 424125"/>
              <a:gd name="connsiteX32" fmla="*/ 409678 w 409678"/>
              <a:gd name="connsiteY32" fmla="*/ 290523 h 424125"/>
              <a:gd name="connsiteX33" fmla="*/ 406503 w 409678"/>
              <a:gd name="connsiteY33" fmla="*/ 265123 h 424125"/>
              <a:gd name="connsiteX34" fmla="*/ 400153 w 409678"/>
              <a:gd name="connsiteY34" fmla="*/ 246073 h 424125"/>
              <a:gd name="connsiteX35" fmla="*/ 396978 w 409678"/>
              <a:gd name="connsiteY35" fmla="*/ 236548 h 424125"/>
              <a:gd name="connsiteX36" fmla="*/ 393803 w 409678"/>
              <a:gd name="connsiteY36" fmla="*/ 220673 h 424125"/>
              <a:gd name="connsiteX37" fmla="*/ 387453 w 409678"/>
              <a:gd name="connsiteY37" fmla="*/ 195273 h 424125"/>
              <a:gd name="connsiteX38" fmla="*/ 384278 w 409678"/>
              <a:gd name="connsiteY38" fmla="*/ 179398 h 424125"/>
              <a:gd name="connsiteX39" fmla="*/ 377928 w 409678"/>
              <a:gd name="connsiteY39" fmla="*/ 160348 h 424125"/>
              <a:gd name="connsiteX40" fmla="*/ 371578 w 409678"/>
              <a:gd name="connsiteY40" fmla="*/ 138123 h 424125"/>
              <a:gd name="connsiteX41" fmla="*/ 362053 w 409678"/>
              <a:gd name="connsiteY41" fmla="*/ 115898 h 424125"/>
              <a:gd name="connsiteX42" fmla="*/ 352528 w 409678"/>
              <a:gd name="connsiteY42" fmla="*/ 109548 h 424125"/>
              <a:gd name="connsiteX43" fmla="*/ 339828 w 409678"/>
              <a:gd name="connsiteY43" fmla="*/ 93673 h 424125"/>
              <a:gd name="connsiteX44" fmla="*/ 336653 w 409678"/>
              <a:gd name="connsiteY44" fmla="*/ 84148 h 424125"/>
              <a:gd name="connsiteX45" fmla="*/ 323953 w 409678"/>
              <a:gd name="connsiteY45" fmla="*/ 65098 h 424125"/>
              <a:gd name="connsiteX46" fmla="*/ 317603 w 409678"/>
              <a:gd name="connsiteY46" fmla="*/ 55573 h 424125"/>
              <a:gd name="connsiteX47" fmla="*/ 311253 w 409678"/>
              <a:gd name="connsiteY47" fmla="*/ 36523 h 424125"/>
              <a:gd name="connsiteX48" fmla="*/ 298553 w 409678"/>
              <a:gd name="connsiteY48" fmla="*/ 11123 h 424125"/>
              <a:gd name="connsiteX49" fmla="*/ 165203 w 409678"/>
              <a:gd name="connsiteY49" fmla="*/ 1598 h 424125"/>
              <a:gd name="connsiteX50" fmla="*/ 82653 w 409678"/>
              <a:gd name="connsiteY50" fmla="*/ 4773 h 424125"/>
              <a:gd name="connsiteX51" fmla="*/ 73128 w 409678"/>
              <a:gd name="connsiteY51" fmla="*/ 11123 h 424125"/>
              <a:gd name="connsiteX52" fmla="*/ 63603 w 409678"/>
              <a:gd name="connsiteY52" fmla="*/ 14298 h 424125"/>
              <a:gd name="connsiteX53" fmla="*/ 54078 w 409678"/>
              <a:gd name="connsiteY53" fmla="*/ 33348 h 424125"/>
              <a:gd name="connsiteX54" fmla="*/ 44553 w 409678"/>
              <a:gd name="connsiteY54" fmla="*/ 39698 h 424125"/>
              <a:gd name="connsiteX55" fmla="*/ 41378 w 409678"/>
              <a:gd name="connsiteY55" fmla="*/ 49223 h 424125"/>
              <a:gd name="connsiteX56" fmla="*/ 25503 w 409678"/>
              <a:gd name="connsiteY56" fmla="*/ 61923 h 4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9678" h="424125">
                <a:moveTo>
                  <a:pt x="25503" y="61923"/>
                </a:moveTo>
                <a:cubicBezTo>
                  <a:pt x="22328" y="66685"/>
                  <a:pt x="24223" y="72745"/>
                  <a:pt x="22328" y="77798"/>
                </a:cubicBezTo>
                <a:cubicBezTo>
                  <a:pt x="20988" y="81371"/>
                  <a:pt x="17685" y="83910"/>
                  <a:pt x="15978" y="87323"/>
                </a:cubicBezTo>
                <a:cubicBezTo>
                  <a:pt x="14481" y="90316"/>
                  <a:pt x="13722" y="93630"/>
                  <a:pt x="12803" y="96848"/>
                </a:cubicBezTo>
                <a:cubicBezTo>
                  <a:pt x="11604" y="101044"/>
                  <a:pt x="10827" y="105352"/>
                  <a:pt x="9628" y="109548"/>
                </a:cubicBezTo>
                <a:cubicBezTo>
                  <a:pt x="8709" y="112766"/>
                  <a:pt x="7372" y="115855"/>
                  <a:pt x="6453" y="119073"/>
                </a:cubicBezTo>
                <a:cubicBezTo>
                  <a:pt x="-1520" y="146980"/>
                  <a:pt x="7716" y="118460"/>
                  <a:pt x="103" y="141298"/>
                </a:cubicBezTo>
                <a:cubicBezTo>
                  <a:pt x="654" y="157842"/>
                  <a:pt x="-2476" y="219684"/>
                  <a:pt x="6453" y="252423"/>
                </a:cubicBezTo>
                <a:cubicBezTo>
                  <a:pt x="8214" y="258881"/>
                  <a:pt x="9090" y="265904"/>
                  <a:pt x="12803" y="271473"/>
                </a:cubicBezTo>
                <a:cubicBezTo>
                  <a:pt x="17036" y="277823"/>
                  <a:pt x="23090" y="283283"/>
                  <a:pt x="25503" y="290523"/>
                </a:cubicBezTo>
                <a:lnTo>
                  <a:pt x="35028" y="319098"/>
                </a:lnTo>
                <a:cubicBezTo>
                  <a:pt x="36086" y="322273"/>
                  <a:pt x="34902" y="328073"/>
                  <a:pt x="38203" y="328623"/>
                </a:cubicBezTo>
                <a:cubicBezTo>
                  <a:pt x="44553" y="329681"/>
                  <a:pt x="51008" y="330237"/>
                  <a:pt x="57253" y="331798"/>
                </a:cubicBezTo>
                <a:cubicBezTo>
                  <a:pt x="63747" y="333421"/>
                  <a:pt x="69739" y="336835"/>
                  <a:pt x="76303" y="338148"/>
                </a:cubicBezTo>
                <a:cubicBezTo>
                  <a:pt x="81595" y="339206"/>
                  <a:pt x="86972" y="339903"/>
                  <a:pt x="92178" y="341323"/>
                </a:cubicBezTo>
                <a:cubicBezTo>
                  <a:pt x="98636" y="343084"/>
                  <a:pt x="111228" y="347673"/>
                  <a:pt x="111228" y="347673"/>
                </a:cubicBezTo>
                <a:cubicBezTo>
                  <a:pt x="117409" y="366216"/>
                  <a:pt x="109567" y="349187"/>
                  <a:pt x="123928" y="363548"/>
                </a:cubicBezTo>
                <a:cubicBezTo>
                  <a:pt x="126626" y="366246"/>
                  <a:pt x="126791" y="371523"/>
                  <a:pt x="130278" y="373073"/>
                </a:cubicBezTo>
                <a:cubicBezTo>
                  <a:pt x="137117" y="376112"/>
                  <a:pt x="145095" y="375190"/>
                  <a:pt x="152503" y="376248"/>
                </a:cubicBezTo>
                <a:cubicBezTo>
                  <a:pt x="158853" y="378365"/>
                  <a:pt x="169436" y="376248"/>
                  <a:pt x="171553" y="382598"/>
                </a:cubicBezTo>
                <a:cubicBezTo>
                  <a:pt x="174349" y="390985"/>
                  <a:pt x="179240" y="408444"/>
                  <a:pt x="187428" y="411173"/>
                </a:cubicBezTo>
                <a:lnTo>
                  <a:pt x="216003" y="420698"/>
                </a:lnTo>
                <a:lnTo>
                  <a:pt x="225528" y="423873"/>
                </a:lnTo>
                <a:cubicBezTo>
                  <a:pt x="281097" y="422080"/>
                  <a:pt x="298385" y="428457"/>
                  <a:pt x="336653" y="417523"/>
                </a:cubicBezTo>
                <a:cubicBezTo>
                  <a:pt x="339871" y="416604"/>
                  <a:pt x="343003" y="415406"/>
                  <a:pt x="346178" y="414348"/>
                </a:cubicBezTo>
                <a:lnTo>
                  <a:pt x="355703" y="385773"/>
                </a:lnTo>
                <a:cubicBezTo>
                  <a:pt x="356761" y="382598"/>
                  <a:pt x="358066" y="379495"/>
                  <a:pt x="358878" y="376248"/>
                </a:cubicBezTo>
                <a:cubicBezTo>
                  <a:pt x="359936" y="372015"/>
                  <a:pt x="360102" y="367451"/>
                  <a:pt x="362053" y="363548"/>
                </a:cubicBezTo>
                <a:cubicBezTo>
                  <a:pt x="365466" y="356722"/>
                  <a:pt x="368403" y="348731"/>
                  <a:pt x="374753" y="344498"/>
                </a:cubicBezTo>
                <a:lnTo>
                  <a:pt x="384278" y="338148"/>
                </a:lnTo>
                <a:lnTo>
                  <a:pt x="396978" y="319098"/>
                </a:lnTo>
                <a:cubicBezTo>
                  <a:pt x="399095" y="315923"/>
                  <a:pt x="402121" y="313193"/>
                  <a:pt x="403328" y="309573"/>
                </a:cubicBezTo>
                <a:lnTo>
                  <a:pt x="409678" y="290523"/>
                </a:lnTo>
                <a:cubicBezTo>
                  <a:pt x="408620" y="282056"/>
                  <a:pt x="408291" y="273466"/>
                  <a:pt x="406503" y="265123"/>
                </a:cubicBezTo>
                <a:cubicBezTo>
                  <a:pt x="405101" y="258578"/>
                  <a:pt x="402270" y="252423"/>
                  <a:pt x="400153" y="246073"/>
                </a:cubicBezTo>
                <a:cubicBezTo>
                  <a:pt x="399095" y="242898"/>
                  <a:pt x="397634" y="239830"/>
                  <a:pt x="396978" y="236548"/>
                </a:cubicBezTo>
                <a:cubicBezTo>
                  <a:pt x="395920" y="231256"/>
                  <a:pt x="395016" y="225931"/>
                  <a:pt x="393803" y="220673"/>
                </a:cubicBezTo>
                <a:cubicBezTo>
                  <a:pt x="391841" y="212169"/>
                  <a:pt x="389165" y="203831"/>
                  <a:pt x="387453" y="195273"/>
                </a:cubicBezTo>
                <a:cubicBezTo>
                  <a:pt x="386395" y="189981"/>
                  <a:pt x="385698" y="184604"/>
                  <a:pt x="384278" y="179398"/>
                </a:cubicBezTo>
                <a:cubicBezTo>
                  <a:pt x="382517" y="172940"/>
                  <a:pt x="379551" y="166842"/>
                  <a:pt x="377928" y="160348"/>
                </a:cubicBezTo>
                <a:cubicBezTo>
                  <a:pt x="368002" y="120646"/>
                  <a:pt x="380688" y="170007"/>
                  <a:pt x="371578" y="138123"/>
                </a:cubicBezTo>
                <a:cubicBezTo>
                  <a:pt x="368663" y="127922"/>
                  <a:pt x="369787" y="123632"/>
                  <a:pt x="362053" y="115898"/>
                </a:cubicBezTo>
                <a:cubicBezTo>
                  <a:pt x="359355" y="113200"/>
                  <a:pt x="355703" y="111665"/>
                  <a:pt x="352528" y="109548"/>
                </a:cubicBezTo>
                <a:cubicBezTo>
                  <a:pt x="344548" y="85607"/>
                  <a:pt x="356241" y="114189"/>
                  <a:pt x="339828" y="93673"/>
                </a:cubicBezTo>
                <a:cubicBezTo>
                  <a:pt x="337737" y="91060"/>
                  <a:pt x="338278" y="87074"/>
                  <a:pt x="336653" y="84148"/>
                </a:cubicBezTo>
                <a:cubicBezTo>
                  <a:pt x="332947" y="77477"/>
                  <a:pt x="328186" y="71448"/>
                  <a:pt x="323953" y="65098"/>
                </a:cubicBezTo>
                <a:cubicBezTo>
                  <a:pt x="321836" y="61923"/>
                  <a:pt x="318810" y="59193"/>
                  <a:pt x="317603" y="55573"/>
                </a:cubicBezTo>
                <a:cubicBezTo>
                  <a:pt x="315486" y="49223"/>
                  <a:pt x="312353" y="43125"/>
                  <a:pt x="311253" y="36523"/>
                </a:cubicBezTo>
                <a:cubicBezTo>
                  <a:pt x="308455" y="19734"/>
                  <a:pt x="312839" y="17472"/>
                  <a:pt x="298553" y="11123"/>
                </a:cubicBezTo>
                <a:cubicBezTo>
                  <a:pt x="258067" y="-6871"/>
                  <a:pt x="202361" y="2630"/>
                  <a:pt x="165203" y="1598"/>
                </a:cubicBezTo>
                <a:cubicBezTo>
                  <a:pt x="137686" y="2656"/>
                  <a:pt x="110044" y="1939"/>
                  <a:pt x="82653" y="4773"/>
                </a:cubicBezTo>
                <a:cubicBezTo>
                  <a:pt x="78857" y="5166"/>
                  <a:pt x="76541" y="9416"/>
                  <a:pt x="73128" y="11123"/>
                </a:cubicBezTo>
                <a:cubicBezTo>
                  <a:pt x="70135" y="12620"/>
                  <a:pt x="66778" y="13240"/>
                  <a:pt x="63603" y="14298"/>
                </a:cubicBezTo>
                <a:cubicBezTo>
                  <a:pt x="61021" y="22045"/>
                  <a:pt x="60233" y="27193"/>
                  <a:pt x="54078" y="33348"/>
                </a:cubicBezTo>
                <a:cubicBezTo>
                  <a:pt x="51380" y="36046"/>
                  <a:pt x="47728" y="37581"/>
                  <a:pt x="44553" y="39698"/>
                </a:cubicBezTo>
                <a:cubicBezTo>
                  <a:pt x="43495" y="42873"/>
                  <a:pt x="42875" y="46230"/>
                  <a:pt x="41378" y="49223"/>
                </a:cubicBezTo>
                <a:cubicBezTo>
                  <a:pt x="37788" y="56403"/>
                  <a:pt x="28678" y="57161"/>
                  <a:pt x="25503" y="6192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Elemento grafico 5" descr="Piramide con livelli con riempimento a tinta unita">
            <a:extLst>
              <a:ext uri="{FF2B5EF4-FFF2-40B4-BE49-F238E27FC236}">
                <a16:creationId xmlns:a16="http://schemas.microsoft.com/office/drawing/2014/main" id="{F75037AC-CB20-4731-B64D-30369E704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877824"/>
            <a:ext cx="914400" cy="914400"/>
          </a:xfrm>
          <a:prstGeom prst="rect">
            <a:avLst/>
          </a:prstGeom>
        </p:spPr>
      </p:pic>
      <p:sp>
        <p:nvSpPr>
          <p:cNvPr id="12" name="Titolo 2">
            <a:extLst>
              <a:ext uri="{FF2B5EF4-FFF2-40B4-BE49-F238E27FC236}">
                <a16:creationId xmlns:a16="http://schemas.microsoft.com/office/drawing/2014/main" id="{8094D17E-E390-4AA2-9854-3FA576918DA7}"/>
              </a:ext>
            </a:extLst>
          </p:cNvPr>
          <p:cNvSpPr txBox="1">
            <a:spLocks/>
          </p:cNvSpPr>
          <p:nvPr/>
        </p:nvSpPr>
        <p:spPr>
          <a:xfrm>
            <a:off x="850391" y="1324946"/>
            <a:ext cx="5245609" cy="69435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Cancer </a:t>
            </a:r>
            <a:r>
              <a:rPr lang="it-IT" b="1" dirty="0" err="1"/>
              <a:t>segmentation</a:t>
            </a:r>
            <a:endParaRPr lang="en-US" b="1" dirty="0"/>
          </a:p>
        </p:txBody>
      </p:sp>
      <p:cxnSp>
        <p:nvCxnSpPr>
          <p:cNvPr id="9" name="Connettore diritto 8">
            <a:extLst>
              <a:ext uri="{FF2B5EF4-FFF2-40B4-BE49-F238E27FC236}">
                <a16:creationId xmlns:a16="http://schemas.microsoft.com/office/drawing/2014/main" id="{11957C2C-04A6-4D3E-B881-9F32FD51BCF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14</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80063" y="1449949"/>
            <a:ext cx="9848358" cy="5271526"/>
          </a:xfrm>
          <a:prstGeom prst="rect">
            <a:avLst/>
          </a:prstGeom>
          <a:effectLst>
            <a:softEdge rad="25400"/>
          </a:effectLst>
        </p:spPr>
      </p:pic>
      <p:sp>
        <p:nvSpPr>
          <p:cNvPr id="7" name="Titolo 2">
            <a:extLst>
              <a:ext uri="{FF2B5EF4-FFF2-40B4-BE49-F238E27FC236}">
                <a16:creationId xmlns:a16="http://schemas.microsoft.com/office/drawing/2014/main" id="{3DD5F4E2-063B-4BDE-93A7-C63928498A94}"/>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11412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US" sz="2000" dirty="0"/>
              <a:t>As previously said, different features are extracted from each images: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endParaRPr lang="en-US" dirty="0"/>
          </a:p>
          <a:p>
            <a:pPr rtl="0"/>
            <a:endParaRPr lang="en-US" sz="2000" dirty="0"/>
          </a:p>
          <a:p>
            <a:pPr rtl="0"/>
            <a:r>
              <a:rPr lang="en-US" dirty="0"/>
              <a:t>Then, for each patients, features are summed up or average is computed across the images selected by the user during segmentation</a:t>
            </a:r>
            <a:endParaRPr lang="en-US" sz="2000" dirty="0"/>
          </a:p>
          <a:p>
            <a:pPr rtl="0"/>
            <a:endParaRPr lang="it-IT"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15</a:t>
            </a:fld>
            <a:endParaRPr lang="it-IT"/>
          </a:p>
        </p:txBody>
      </p:sp>
      <p:pic>
        <p:nvPicPr>
          <p:cNvPr id="5" name="Elemento grafico 4" descr="Lavoro con riempimento a tinta unita">
            <a:extLst>
              <a:ext uri="{FF2B5EF4-FFF2-40B4-BE49-F238E27FC236}">
                <a16:creationId xmlns:a16="http://schemas.microsoft.com/office/drawing/2014/main" id="{CC902D2F-2022-4FB1-9DD7-00143A3AA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 y="895739"/>
            <a:ext cx="769781" cy="769781"/>
          </a:xfrm>
          <a:prstGeom prst="rect">
            <a:avLst/>
          </a:prstGeom>
        </p:spPr>
      </p:pic>
      <p:sp>
        <p:nvSpPr>
          <p:cNvPr id="12" name="Titolo 2">
            <a:extLst>
              <a:ext uri="{FF2B5EF4-FFF2-40B4-BE49-F238E27FC236}">
                <a16:creationId xmlns:a16="http://schemas.microsoft.com/office/drawing/2014/main" id="{DC57AA4B-640C-4F60-9259-E5315B18403E}"/>
              </a:ext>
            </a:extLst>
          </p:cNvPr>
          <p:cNvSpPr txBox="1">
            <a:spLocks/>
          </p:cNvSpPr>
          <p:nvPr/>
        </p:nvSpPr>
        <p:spPr>
          <a:xfrm>
            <a:off x="850391" y="1324946"/>
            <a:ext cx="5245609" cy="69435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Feature </a:t>
            </a:r>
            <a:r>
              <a:rPr lang="it-IT" b="1" dirty="0" err="1"/>
              <a:t>extraction</a:t>
            </a:r>
            <a:endParaRPr lang="en-US" b="1" dirty="0"/>
          </a:p>
        </p:txBody>
      </p:sp>
      <p:cxnSp>
        <p:nvCxnSpPr>
          <p:cNvPr id="9" name="Connettore diritto 8">
            <a:extLst>
              <a:ext uri="{FF2B5EF4-FFF2-40B4-BE49-F238E27FC236}">
                <a16:creationId xmlns:a16="http://schemas.microsoft.com/office/drawing/2014/main" id="{2351FE27-CB78-4D66-BF59-3E48A628C81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
        <p:nvSpPr>
          <p:cNvPr id="13" name="Segnaposto contenuto 3">
            <a:extLst>
              <a:ext uri="{FF2B5EF4-FFF2-40B4-BE49-F238E27FC236}">
                <a16:creationId xmlns:a16="http://schemas.microsoft.com/office/drawing/2014/main" id="{C4531844-9788-44DF-878A-C6C85975F590}"/>
              </a:ext>
            </a:extLst>
          </p:cNvPr>
          <p:cNvSpPr txBox="1">
            <a:spLocks/>
          </p:cNvSpPr>
          <p:nvPr/>
        </p:nvSpPr>
        <p:spPr>
          <a:xfrm>
            <a:off x="1110859" y="3429000"/>
            <a:ext cx="2297359"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a:t>Volume</a:t>
            </a:r>
          </a:p>
          <a:p>
            <a:pPr marL="342900" indent="-342900">
              <a:buFont typeface="Arial" panose="020B0604020202020204" pitchFamily="34" charset="0"/>
              <a:buChar char="•"/>
            </a:pPr>
            <a:r>
              <a:rPr lang="it-IT" dirty="0"/>
              <a:t>Area</a:t>
            </a:r>
          </a:p>
          <a:p>
            <a:pPr marL="342900" indent="-342900">
              <a:buFont typeface="Arial" panose="020B0604020202020204" pitchFamily="34" charset="0"/>
              <a:buChar char="•"/>
            </a:pPr>
            <a:r>
              <a:rPr lang="it-IT" dirty="0"/>
              <a:t>R</a:t>
            </a:r>
          </a:p>
        </p:txBody>
      </p:sp>
      <p:sp>
        <p:nvSpPr>
          <p:cNvPr id="14" name="Segnaposto contenuto 3">
            <a:extLst>
              <a:ext uri="{FF2B5EF4-FFF2-40B4-BE49-F238E27FC236}">
                <a16:creationId xmlns:a16="http://schemas.microsoft.com/office/drawing/2014/main" id="{E8C2E37E-5C1D-4AC2-92FF-BFF5B79318F8}"/>
              </a:ext>
            </a:extLst>
          </p:cNvPr>
          <p:cNvSpPr txBox="1">
            <a:spLocks/>
          </p:cNvSpPr>
          <p:nvPr/>
        </p:nvSpPr>
        <p:spPr>
          <a:xfrm>
            <a:off x="3327944" y="3429000"/>
            <a:ext cx="3496805"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err="1"/>
              <a:t>Spherical</a:t>
            </a:r>
            <a:r>
              <a:rPr lang="it-IT" dirty="0"/>
              <a:t> </a:t>
            </a:r>
            <a:r>
              <a:rPr lang="it-IT" dirty="0" err="1"/>
              <a:t>disproportion</a:t>
            </a:r>
            <a:endParaRPr lang="it-IT" dirty="0"/>
          </a:p>
          <a:p>
            <a:pPr marL="342900" indent="-342900">
              <a:buFont typeface="Arial" panose="020B0604020202020204" pitchFamily="34" charset="0"/>
              <a:buChar char="•"/>
            </a:pPr>
            <a:r>
              <a:rPr lang="it-IT" dirty="0" err="1"/>
              <a:t>Sphericities</a:t>
            </a:r>
            <a:endParaRPr lang="it-IT" dirty="0"/>
          </a:p>
          <a:p>
            <a:pPr marL="342900" indent="-342900">
              <a:buFont typeface="Arial" panose="020B0604020202020204" pitchFamily="34" charset="0"/>
              <a:buChar char="•"/>
            </a:pPr>
            <a:r>
              <a:rPr lang="it-IT" dirty="0"/>
              <a:t>Surface/Volume Ratio</a:t>
            </a:r>
          </a:p>
        </p:txBody>
      </p:sp>
    </p:spTree>
    <p:extLst>
      <p:ext uri="{BB962C8B-B14F-4D97-AF65-F5344CB8AC3E}">
        <p14:creationId xmlns:p14="http://schemas.microsoft.com/office/powerpoint/2010/main" val="389558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D9F29E6-97E7-4AAA-9940-1D57E12BF80C}"/>
              </a:ext>
            </a:extLst>
          </p:cNvPr>
          <p:cNvSpPr/>
          <p:nvPr/>
        </p:nvSpPr>
        <p:spPr>
          <a:xfrm>
            <a:off x="1155052" y="2309018"/>
            <a:ext cx="9584483" cy="1628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16</a:t>
            </a:fld>
            <a:endParaRPr lang="it-IT" b="1" cap="all" spc="100" dirty="0">
              <a:solidFill>
                <a:schemeClr val="accent2"/>
              </a:solidFill>
            </a:endParaRPr>
          </a:p>
        </p:txBody>
      </p:sp>
      <p:graphicFrame>
        <p:nvGraphicFramePr>
          <p:cNvPr id="3" name="Tabella 2">
            <a:extLst>
              <a:ext uri="{FF2B5EF4-FFF2-40B4-BE49-F238E27FC236}">
                <a16:creationId xmlns:a16="http://schemas.microsoft.com/office/drawing/2014/main" id="{B7F5962E-714E-4112-B9CE-819DD4C79E1F}"/>
              </a:ext>
            </a:extLst>
          </p:cNvPr>
          <p:cNvGraphicFramePr>
            <a:graphicFrameLocks noGrp="1"/>
          </p:cNvGraphicFramePr>
          <p:nvPr>
            <p:extLst>
              <p:ext uri="{D42A27DB-BD31-4B8C-83A1-F6EECF244321}">
                <p14:modId xmlns:p14="http://schemas.microsoft.com/office/powerpoint/2010/main" val="3794310837"/>
              </p:ext>
            </p:extLst>
          </p:nvPr>
        </p:nvGraphicFramePr>
        <p:xfrm>
          <a:off x="1155052" y="2309018"/>
          <a:ext cx="9584483" cy="1628502"/>
        </p:xfrm>
        <a:graphic>
          <a:graphicData uri="http://schemas.openxmlformats.org/drawingml/2006/table">
            <a:tbl>
              <a:tblPr/>
              <a:tblGrid>
                <a:gridCol w="668927">
                  <a:extLst>
                    <a:ext uri="{9D8B030D-6E8A-4147-A177-3AD203B41FA5}">
                      <a16:colId xmlns:a16="http://schemas.microsoft.com/office/drawing/2014/main" val="1395185841"/>
                    </a:ext>
                  </a:extLst>
                </a:gridCol>
                <a:gridCol w="1243788">
                  <a:extLst>
                    <a:ext uri="{9D8B030D-6E8A-4147-A177-3AD203B41FA5}">
                      <a16:colId xmlns:a16="http://schemas.microsoft.com/office/drawing/2014/main" val="891532785"/>
                    </a:ext>
                  </a:extLst>
                </a:gridCol>
                <a:gridCol w="1160172">
                  <a:extLst>
                    <a:ext uri="{9D8B030D-6E8A-4147-A177-3AD203B41FA5}">
                      <a16:colId xmlns:a16="http://schemas.microsoft.com/office/drawing/2014/main" val="3617649469"/>
                    </a:ext>
                  </a:extLst>
                </a:gridCol>
                <a:gridCol w="1170624">
                  <a:extLst>
                    <a:ext uri="{9D8B030D-6E8A-4147-A177-3AD203B41FA5}">
                      <a16:colId xmlns:a16="http://schemas.microsoft.com/office/drawing/2014/main" val="4148696607"/>
                    </a:ext>
                  </a:extLst>
                </a:gridCol>
                <a:gridCol w="1996332">
                  <a:extLst>
                    <a:ext uri="{9D8B030D-6E8A-4147-A177-3AD203B41FA5}">
                      <a16:colId xmlns:a16="http://schemas.microsoft.com/office/drawing/2014/main" val="3697085951"/>
                    </a:ext>
                  </a:extLst>
                </a:gridCol>
                <a:gridCol w="1560832">
                  <a:extLst>
                    <a:ext uri="{9D8B030D-6E8A-4147-A177-3AD203B41FA5}">
                      <a16:colId xmlns:a16="http://schemas.microsoft.com/office/drawing/2014/main" val="2585656759"/>
                    </a:ext>
                  </a:extLst>
                </a:gridCol>
                <a:gridCol w="1783808">
                  <a:extLst>
                    <a:ext uri="{9D8B030D-6E8A-4147-A177-3AD203B41FA5}">
                      <a16:colId xmlns:a16="http://schemas.microsoft.com/office/drawing/2014/main" val="3236983777"/>
                    </a:ext>
                  </a:extLst>
                </a:gridCol>
              </a:tblGrid>
              <a:tr h="271417">
                <a:tc>
                  <a:txBody>
                    <a:bodyPr/>
                    <a:lstStyle/>
                    <a:p>
                      <a:pPr algn="ctr" fontAlgn="b"/>
                      <a:r>
                        <a:rPr lang="it-IT" sz="1100" b="0" i="0" u="none" strike="noStrike">
                          <a:solidFill>
                            <a:srgbClr val="000000"/>
                          </a:solidFill>
                          <a:effectLst/>
                          <a:latin typeface="Calibri" panose="020F0502020204030204" pitchFamily="34" charset="0"/>
                        </a:rPr>
                        <a:t>sliceNum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volumes mm3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err="1">
                          <a:solidFill>
                            <a:srgbClr val="000000"/>
                          </a:solidFill>
                          <a:effectLst/>
                          <a:latin typeface="Calibri" panose="020F0502020204030204" pitchFamily="34" charset="0"/>
                        </a:rPr>
                        <a:t>areas</a:t>
                      </a:r>
                      <a:endParaRPr lang="it-IT"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spherical_disproportions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surfacevolume__ratios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0860572"/>
                  </a:ext>
                </a:extLst>
              </a:tr>
              <a:tr h="271417">
                <a:tc>
                  <a:txBody>
                    <a:bodyPr/>
                    <a:lstStyle/>
                    <a:p>
                      <a:pPr algn="ctr" fontAlgn="b"/>
                      <a:r>
                        <a:rPr lang="it-IT"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451,578331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8,218227386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4,759355675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0,028871674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34,63602415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0,018198897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648788"/>
                  </a:ext>
                </a:extLst>
              </a:tr>
              <a:tr h="271417">
                <a:tc>
                  <a:txBody>
                    <a:bodyPr/>
                    <a:lstStyle/>
                    <a:p>
                      <a:pPr algn="ctr" fontAlgn="b"/>
                      <a:r>
                        <a:rPr lang="it-IT"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1140,829468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26,55687256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6,48202508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0,050297413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19,8817381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0,023278565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158853"/>
                  </a:ext>
                </a:extLst>
              </a:tr>
              <a:tr h="271417">
                <a:tc>
                  <a:txBody>
                    <a:bodyPr/>
                    <a:lstStyle/>
                    <a:p>
                      <a:pPr algn="ctr" fontAlgn="b"/>
                      <a:r>
                        <a:rPr lang="it-IT"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1250,158958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24,6500499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6,682806341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0,043922817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22,76721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0,019717533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554065"/>
                  </a:ext>
                </a:extLst>
              </a:tr>
              <a:tr h="271417">
                <a:tc>
                  <a:txBody>
                    <a:bodyPr/>
                    <a:lstStyle/>
                    <a:p>
                      <a:pPr algn="ctr" fontAlgn="b"/>
                      <a:r>
                        <a:rPr lang="it-IT"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722,5253296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20,47115601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5,566576167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0,052572205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19,02145822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0,028332787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359358"/>
                  </a:ext>
                </a:extLst>
              </a:tr>
              <a:tr h="271417">
                <a:tc>
                  <a:txBody>
                    <a:bodyPr/>
                    <a:lstStyle/>
                    <a:p>
                      <a:pPr algn="ctr" fontAlgn="b"/>
                      <a:r>
                        <a:rPr lang="it-IT"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2,376728058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0,147397537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0,827872827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0,017114062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58,43148082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a:solidFill>
                            <a:srgbClr val="000000"/>
                          </a:solidFill>
                          <a:effectLst/>
                          <a:latin typeface="Calibri" panose="020F0502020204030204" pitchFamily="34" charset="0"/>
                        </a:rPr>
                        <a:t>0,062016997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08184"/>
                  </a:ext>
                </a:extLst>
              </a:tr>
            </a:tbl>
          </a:graphicData>
        </a:graphic>
      </p:graphicFrame>
      <p:sp>
        <p:nvSpPr>
          <p:cNvPr id="7" name="Titolo 2">
            <a:extLst>
              <a:ext uri="{FF2B5EF4-FFF2-40B4-BE49-F238E27FC236}">
                <a16:creationId xmlns:a16="http://schemas.microsoft.com/office/drawing/2014/main" id="{3DA6F926-E8E3-4923-8263-EC50190CA4EB}"/>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179306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VISUALIZATION AND SEGMENTATION TOOL DEMO</a:t>
            </a:r>
          </a:p>
        </p:txBody>
      </p:sp>
    </p:spTree>
    <p:extLst>
      <p:ext uri="{BB962C8B-B14F-4D97-AF65-F5344CB8AC3E}">
        <p14:creationId xmlns:p14="http://schemas.microsoft.com/office/powerpoint/2010/main" val="6844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4" name="medical_img_demo">
            <a:hlinkClick r:id="" action="ppaction://media"/>
            <a:extLst>
              <a:ext uri="{FF2B5EF4-FFF2-40B4-BE49-F238E27FC236}">
                <a16:creationId xmlns:a16="http://schemas.microsoft.com/office/drawing/2014/main" id="{579664F0-1EC7-4F19-8AA3-A465EB075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75" y="1485835"/>
            <a:ext cx="8593494" cy="4833841"/>
          </a:xfrm>
          <a:prstGeom prst="rect">
            <a:avLst/>
          </a:prstGeom>
        </p:spPr>
      </p:pic>
    </p:spTree>
    <p:extLst>
      <p:ext uri="{BB962C8B-B14F-4D97-AF65-F5344CB8AC3E}">
        <p14:creationId xmlns:p14="http://schemas.microsoft.com/office/powerpoint/2010/main" val="34757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686975"/>
            <a:ext cx="9144000" cy="2340864"/>
          </a:xfrm>
        </p:spPr>
        <p:txBody>
          <a:bodyPr rtlCol="0"/>
          <a:lstStyle/>
          <a:p>
            <a:pPr rtl="0"/>
            <a:r>
              <a:rPr lang="it-IT" dirty="0"/>
              <a:t>CLUSTERING AND CLASSIFICATION</a:t>
            </a:r>
          </a:p>
        </p:txBody>
      </p:sp>
    </p:spTree>
    <p:extLst>
      <p:ext uri="{BB962C8B-B14F-4D97-AF65-F5344CB8AC3E}">
        <p14:creationId xmlns:p14="http://schemas.microsoft.com/office/powerpoint/2010/main" val="283314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pic>
        <p:nvPicPr>
          <p:cNvPr id="7" name="Elemento grafico 6" descr="Polmoni con virus con riempimento a tinta unita">
            <a:extLst>
              <a:ext uri="{FF2B5EF4-FFF2-40B4-BE49-F238E27FC236}">
                <a16:creationId xmlns:a16="http://schemas.microsoft.com/office/drawing/2014/main" id="{12546D72-3010-4F7F-A396-002C8C912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8460" y="-6476"/>
            <a:ext cx="6663308" cy="6663308"/>
          </a:xfrm>
          <a:prstGeom prst="rect">
            <a:avLst/>
          </a:prstGeom>
        </p:spPr>
      </p:pic>
      <p:sp>
        <p:nvSpPr>
          <p:cNvPr id="4" name="Segnaposto testo 3">
            <a:extLst>
              <a:ext uri="{FF2B5EF4-FFF2-40B4-BE49-F238E27FC236}">
                <a16:creationId xmlns:a16="http://schemas.microsoft.com/office/drawing/2014/main" id="{65DE74E9-AA78-46C1-845A-0B72FA8AF35E}"/>
              </a:ext>
            </a:extLst>
          </p:cNvPr>
          <p:cNvSpPr>
            <a:spLocks noGrp="1"/>
          </p:cNvSpPr>
          <p:nvPr>
            <p:ph type="body" sz="quarter" idx="13"/>
          </p:nvPr>
        </p:nvSpPr>
        <p:spPr>
          <a:xfrm>
            <a:off x="6502894" y="2663408"/>
            <a:ext cx="4611222" cy="2984917"/>
          </a:xfrm>
          <a:ln w="25400">
            <a:solidFill>
              <a:schemeClr val="bg1">
                <a:lumMod val="95000"/>
              </a:schemeClr>
            </a:solidFill>
          </a:ln>
        </p:spPr>
        <p:txBody>
          <a:bodyPr rtlCol="0">
            <a:normAutofit/>
          </a:bodyPr>
          <a:lstStyle/>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err="1"/>
              <a:t>Introduction</a:t>
            </a:r>
            <a:endParaRPr lang="it-IT" sz="2000" dirty="0"/>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a:t>
            </a:r>
            <a:r>
              <a:rPr lang="it-IT" sz="2000" dirty="0">
                <a:solidFill>
                  <a:schemeClr val="bg1"/>
                </a:solidFill>
              </a:rPr>
              <a:t>mage </a:t>
            </a:r>
            <a:r>
              <a:rPr lang="it-IT" sz="2000" dirty="0" err="1"/>
              <a:t>V</a:t>
            </a:r>
            <a:r>
              <a:rPr lang="it-IT" sz="2000" dirty="0" err="1">
                <a:solidFill>
                  <a:schemeClr val="bg1"/>
                </a:solidFill>
              </a:rPr>
              <a:t>isualization</a:t>
            </a:r>
            <a:r>
              <a:rPr lang="it-IT" sz="2000" dirty="0">
                <a:solidFill>
                  <a:schemeClr val="bg1"/>
                </a:solidFill>
              </a:rPr>
              <a:t> </a:t>
            </a:r>
            <a:r>
              <a:rPr lang="it-IT" sz="2000" dirty="0"/>
              <a:t>T</a:t>
            </a:r>
            <a:r>
              <a:rPr lang="it-IT" sz="2000" dirty="0">
                <a:solidFill>
                  <a:schemeClr val="bg1"/>
                </a:solidFill>
              </a:rPr>
              <a: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Image </a:t>
            </a:r>
            <a:r>
              <a:rPr lang="it-IT" sz="2000" dirty="0" err="1"/>
              <a:t>Segmentation</a:t>
            </a:r>
            <a:r>
              <a:rPr lang="it-IT" sz="2000" dirty="0"/>
              <a:t> 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Clustering and </a:t>
            </a:r>
            <a:r>
              <a:rPr lang="it-IT" sz="2000" dirty="0" err="1"/>
              <a:t>Classification</a:t>
            </a:r>
            <a:r>
              <a:rPr lang="it-IT" sz="2000" dirty="0"/>
              <a:t> Tool</a:t>
            </a:r>
          </a:p>
        </p:txBody>
      </p:sp>
      <p:pic>
        <p:nvPicPr>
          <p:cNvPr id="6" name="Segnaposto immagine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5"/>
          <a:srcRect/>
          <a:stretch/>
        </p:blipFill>
        <p:spPr>
          <a:xfrm>
            <a:off x="1381118" y="1635646"/>
            <a:ext cx="3759349" cy="3759810"/>
          </a:xfrm>
        </p:spPr>
      </p:pic>
      <p:sp>
        <p:nvSpPr>
          <p:cNvPr id="8" name="Segnaposto piè di pa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52127" y="1942016"/>
            <a:ext cx="2788920" cy="358149"/>
          </a:xfrm>
        </p:spPr>
        <p:txBody>
          <a:bodyPr rtlCol="0"/>
          <a:lstStyle/>
          <a:p>
            <a:pPr rtl="0"/>
            <a:r>
              <a:rPr lang="it-IT" sz="1200" spc="400" dirty="0"/>
              <a:t>LUNG CANCER IMAGING TOOL</a:t>
            </a:r>
            <a:endParaRPr lang="it-IT" dirty="0"/>
          </a:p>
        </p:txBody>
      </p:sp>
      <p:sp>
        <p:nvSpPr>
          <p:cNvPr id="9" name="Segnaposto numero diapositiva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it-IT" smtClean="0"/>
              <a:pPr/>
              <a:t>2</a:t>
            </a:fld>
            <a:endParaRPr lang="it-IT" dirty="0"/>
          </a:p>
        </p:txBody>
      </p:sp>
      <p:sp>
        <p:nvSpPr>
          <p:cNvPr id="10" name="Titolo 1">
            <a:extLst>
              <a:ext uri="{FF2B5EF4-FFF2-40B4-BE49-F238E27FC236}">
                <a16:creationId xmlns:a16="http://schemas.microsoft.com/office/drawing/2014/main" id="{755400C6-0994-489B-8FA3-0AFD321CF07F}"/>
              </a:ext>
            </a:extLst>
          </p:cNvPr>
          <p:cNvSpPr txBox="1">
            <a:spLocks/>
          </p:cNvSpPr>
          <p:nvPr/>
        </p:nvSpPr>
        <p:spPr>
          <a:xfrm>
            <a:off x="7194402" y="1427374"/>
            <a:ext cx="3067840" cy="892131"/>
          </a:xfrm>
          <a:prstGeom prst="rect">
            <a:avLst/>
          </a:prstGeom>
          <a:ln w="25400">
            <a:noFill/>
          </a:ln>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it-IT" sz="5400" dirty="0">
                <a:effectLst>
                  <a:outerShdw blurRad="38100" dist="38100" dir="2700000" algn="tl">
                    <a:srgbClr val="000000">
                      <a:alpha val="43137"/>
                    </a:srgbClr>
                  </a:outerShdw>
                </a:effectLst>
              </a:rPr>
              <a:t>Topics</a:t>
            </a:r>
            <a:endParaRPr lang="it-IT"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lnSpcReduction="10000"/>
          </a:bodyPr>
          <a:lstStyle/>
          <a:p>
            <a:pPr rtl="0"/>
            <a:r>
              <a:rPr lang="en-US" sz="2000" dirty="0"/>
              <a:t>Exploiting the features extracted we managed to build a clustering algorithm that</a:t>
            </a:r>
            <a:r>
              <a:rPr lang="en-US" dirty="0"/>
              <a:t> grouped patients according to their characteristics.</a:t>
            </a:r>
          </a:p>
          <a:p>
            <a:pPr rtl="0"/>
            <a:r>
              <a:rPr lang="en-US" sz="2000" dirty="0"/>
              <a:t>For this purpose, </a:t>
            </a:r>
            <a:r>
              <a:rPr lang="en-US" sz="2000" dirty="0" err="1"/>
              <a:t>kmeans</a:t>
            </a:r>
            <a:r>
              <a:rPr lang="en-US" sz="2000" dirty="0"/>
              <a:t> algorithm has been implemented, and a target of 2 clusters has been set (a different number can be selected).</a:t>
            </a:r>
          </a:p>
          <a:p>
            <a:pPr rtl="0"/>
            <a:r>
              <a:rPr lang="en-US" dirty="0"/>
              <a:t>Moreover, a Support Vector Machine and a Classifier tree have been applied. Patients are divided in two sets based on the volume biomarker. Split was </a:t>
            </a:r>
            <a:r>
              <a:rPr lang="en-US" u="sng" dirty="0"/>
              <a:t>performed</a:t>
            </a:r>
            <a:r>
              <a:rPr lang="en-US" dirty="0"/>
              <a:t> based on the average. </a:t>
            </a:r>
            <a:endParaRPr lang="en-US"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20</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21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2211164" y="2138804"/>
            <a:ext cx="8100865" cy="3105000"/>
          </a:xfrm>
          <a:prstGeom prst="rect">
            <a:avLst/>
          </a:prstGeom>
        </p:spPr>
      </p:pic>
      <p:sp>
        <p:nvSpPr>
          <p:cNvPr id="5" name="Segnaposto piè di pagina 9">
            <a:extLst>
              <a:ext uri="{FF2B5EF4-FFF2-40B4-BE49-F238E27FC236}">
                <a16:creationId xmlns:a16="http://schemas.microsoft.com/office/drawing/2014/main" id="{321E0FF0-8A60-42C8-ADA5-ADE0309842BD}"/>
              </a:ext>
            </a:extLst>
          </p:cNvPr>
          <p:cNvSpPr txBox="1">
            <a:spLocks/>
          </p:cNvSpPr>
          <p:nvPr/>
        </p:nvSpPr>
        <p:spPr>
          <a:xfrm>
            <a:off x="838201" y="1133288"/>
            <a:ext cx="15528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dirty="0">
                <a:latin typeface="+mj-lt"/>
              </a:rPr>
              <a:t>Clustering</a:t>
            </a:r>
            <a:endParaRPr lang="it-IT" sz="2400" b="1" dirty="0">
              <a:latin typeface="+mj-lt"/>
            </a:endParaRPr>
          </a:p>
        </p:txBody>
      </p:sp>
      <p:sp>
        <p:nvSpPr>
          <p:cNvPr id="8" name="Titolo 2">
            <a:extLst>
              <a:ext uri="{FF2B5EF4-FFF2-40B4-BE49-F238E27FC236}">
                <a16:creationId xmlns:a16="http://schemas.microsoft.com/office/drawing/2014/main" id="{30883109-44F1-40B5-88E3-680236183FD1}"/>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9933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it-IT" dirty="0" err="1"/>
              <a:t>Descriz</a:t>
            </a:r>
            <a:r>
              <a:rPr lang="it-IT" dirty="0"/>
              <a:t> clusters</a:t>
            </a:r>
          </a:p>
          <a:p>
            <a:pPr rtl="0"/>
            <a:endParaRPr lang="it-IT" dirty="0"/>
          </a:p>
          <a:p>
            <a:pPr rtl="0"/>
            <a:endParaRPr lang="it-IT" dirty="0"/>
          </a:p>
          <a:p>
            <a:pPr rtl="0"/>
            <a:r>
              <a:rPr lang="it-IT" dirty="0"/>
              <a:t>Risultato </a:t>
            </a:r>
            <a:r>
              <a:rPr lang="it-IT" dirty="0" err="1"/>
              <a:t>classification</a:t>
            </a:r>
            <a:r>
              <a:rPr lang="it-IT" dirty="0"/>
              <a:t> performance</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22</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275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clustering AND </a:t>
            </a:r>
            <a:r>
              <a:rPr lang="it-IT" dirty="0" err="1"/>
              <a:t>classification</a:t>
            </a:r>
            <a:r>
              <a:rPr lang="it-IT" dirty="0"/>
              <a:t> TOOL DEMO</a:t>
            </a:r>
          </a:p>
        </p:txBody>
      </p:sp>
    </p:spTree>
    <p:extLst>
      <p:ext uri="{BB962C8B-B14F-4D97-AF65-F5344CB8AC3E}">
        <p14:creationId xmlns:p14="http://schemas.microsoft.com/office/powerpoint/2010/main" val="73777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spTree>
    <p:extLst>
      <p:ext uri="{BB962C8B-B14F-4D97-AF65-F5344CB8AC3E}">
        <p14:creationId xmlns:p14="http://schemas.microsoft.com/office/powerpoint/2010/main" val="70357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25</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it-IT" sz="1200" spc="400" dirty="0"/>
              <a:t>LUNG CANCER IMAGING TOOL</a:t>
            </a:r>
            <a:endParaRPr lang="it-IT" dirty="0"/>
          </a:p>
        </p:txBody>
      </p:sp>
      <p:pic>
        <p:nvPicPr>
          <p:cNvPr id="9" name="Segnaposto immagine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3"/>
          <a:srcRect l="178" r="178"/>
          <a:stretch/>
        </p:blipFill>
        <p:spPr>
          <a:xfrm>
            <a:off x="1777111" y="407499"/>
            <a:ext cx="1952279" cy="1952279"/>
          </a:xfrm>
        </p:spPr>
      </p:pic>
      <p:pic>
        <p:nvPicPr>
          <p:cNvPr id="11" name="Segnaposto immagine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4"/>
          <a:srcRect t="89" b="89"/>
          <a:stretch/>
        </p:blipFill>
        <p:spPr>
          <a:xfrm>
            <a:off x="3528345" y="1972581"/>
            <a:ext cx="2290065" cy="2273502"/>
          </a:xfrm>
        </p:spPr>
      </p:pic>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it-IT" dirty="0"/>
              <a:t>THANK YOU</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it-IT" dirty="0"/>
              <a:t>Marco Peracchi- 800578</a:t>
            </a:r>
          </a:p>
          <a:p>
            <a:pPr rtl="0"/>
            <a:r>
              <a:rPr lang="it-IT" dirty="0"/>
              <a:t>Federico De Servi - 812166</a:t>
            </a:r>
          </a:p>
        </p:txBody>
      </p:sp>
      <p:pic>
        <p:nvPicPr>
          <p:cNvPr id="15" name="Segnaposto immagine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t="13306" b="13306"/>
          <a:stretch/>
        </p:blipFill>
        <p:spPr>
          <a:xfrm>
            <a:off x="1092905" y="4018982"/>
            <a:ext cx="3854161" cy="2839018"/>
          </a:xfrm>
        </p:spPr>
      </p:pic>
      <p:pic>
        <p:nvPicPr>
          <p:cNvPr id="13" name="Segnaposto immagine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6"/>
          <a:srcRect t="11898" b="1189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9F0042"/>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2990850" y="2790824"/>
            <a:ext cx="6210300" cy="1013079"/>
          </a:xfrm>
        </p:spPr>
        <p:txBody>
          <a:bodyPr rtlCol="0"/>
          <a:lstStyle/>
          <a:p>
            <a:pPr rtl="0"/>
            <a:r>
              <a:rPr lang="it-IT"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7015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22" name="Elemento grafico 21" descr="Ricerca con riempimento a tinta unita">
            <a:extLst>
              <a:ext uri="{FF2B5EF4-FFF2-40B4-BE49-F238E27FC236}">
                <a16:creationId xmlns:a16="http://schemas.microsoft.com/office/drawing/2014/main" id="{F5A14955-81CD-4B39-A69F-7EA8D412F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3" y="304915"/>
            <a:ext cx="7000875" cy="7000875"/>
          </a:xfrm>
          <a:prstGeom prst="rect">
            <a:avLst/>
          </a:prstGeom>
        </p:spPr>
      </p:pic>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850392" y="1170220"/>
            <a:ext cx="4266960" cy="849080"/>
          </a:xfrm>
        </p:spPr>
        <p:txBody>
          <a:bodyPr rtlCol="0"/>
          <a:lstStyle/>
          <a:p>
            <a:pPr rtl="0"/>
            <a:r>
              <a:rPr lang="en-US" sz="5400" b="1" dirty="0"/>
              <a:t>Lung</a:t>
            </a:r>
            <a:r>
              <a:rPr lang="it-IT" sz="5400" b="1" dirty="0"/>
              <a:t> </a:t>
            </a:r>
            <a:r>
              <a:rPr lang="en-US" sz="5400" b="1" dirty="0"/>
              <a:t>cancer</a:t>
            </a:r>
            <a:endParaRPr lang="en-US" b="1" dirty="0"/>
          </a:p>
        </p:txBody>
      </p:sp>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752726"/>
            <a:ext cx="5359908" cy="2581274"/>
          </a:xfrm>
          <a:ln w="25400" cap="rnd">
            <a:noFill/>
            <a:bevel/>
          </a:ln>
        </p:spPr>
        <p:txBody>
          <a:bodyPr rtlCol="0">
            <a:normAutofit/>
          </a:bodyPr>
          <a:lstStyle/>
          <a:p>
            <a:pPr rtl="0"/>
            <a:r>
              <a:rPr lang="it-IT" dirty="0"/>
              <a:t>Lung </a:t>
            </a:r>
            <a:r>
              <a:rPr lang="en-US" dirty="0"/>
              <a:t>cancer</a:t>
            </a:r>
            <a:r>
              <a:rPr lang="it-IT" dirty="0"/>
              <a:t> </a:t>
            </a:r>
            <a:r>
              <a:rPr lang="en-US" dirty="0"/>
              <a:t>is</a:t>
            </a:r>
            <a:r>
              <a:rPr lang="it-IT" dirty="0"/>
              <a:t> a </a:t>
            </a:r>
            <a:r>
              <a:rPr lang="en-US" dirty="0"/>
              <a:t>lung</a:t>
            </a:r>
            <a:r>
              <a:rPr lang="it-IT" dirty="0"/>
              <a:t> </a:t>
            </a:r>
            <a:r>
              <a:rPr lang="en-US" dirty="0"/>
              <a:t>tumor characterized by an uncontrolled cellular grown inside the primary organ of respiratory </a:t>
            </a:r>
            <a:r>
              <a:rPr lang="it-IT" dirty="0"/>
              <a:t>system. </a:t>
            </a:r>
            <a:r>
              <a:rPr lang="en-US" dirty="0"/>
              <a:t>Lung cancer is by far the leading cause of cancer death among both men and women, making about 25% of all death due to cancer.</a:t>
            </a:r>
            <a:endParaRPr lang="it-IT" dirty="0"/>
          </a:p>
          <a:p>
            <a:pPr rtl="0"/>
            <a:endParaRPr lang="it-IT" sz="2400"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a:effectLst/>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4</a:t>
            </a:fld>
            <a:endParaRPr lang="it-IT"/>
          </a:p>
        </p:txBody>
      </p:sp>
      <p:cxnSp>
        <p:nvCxnSpPr>
          <p:cNvPr id="14" name="Connettore diritto 13">
            <a:extLst>
              <a:ext uri="{FF2B5EF4-FFF2-40B4-BE49-F238E27FC236}">
                <a16:creationId xmlns:a16="http://schemas.microsoft.com/office/drawing/2014/main" id="{AD6D2473-D347-4EBA-9686-169B1511167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24" name="Elemento grafico 23" descr="Polmoni con riempimento a tinta unita">
            <a:extLst>
              <a:ext uri="{FF2B5EF4-FFF2-40B4-BE49-F238E27FC236}">
                <a16:creationId xmlns:a16="http://schemas.microsoft.com/office/drawing/2014/main" id="{9AB8E224-B727-404E-B355-72D01BDA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501" y="934423"/>
            <a:ext cx="731097" cy="731097"/>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7" name="Elemento grafico 6" descr="Database con riempimento a tinta unita">
            <a:extLst>
              <a:ext uri="{FF2B5EF4-FFF2-40B4-BE49-F238E27FC236}">
                <a16:creationId xmlns:a16="http://schemas.microsoft.com/office/drawing/2014/main" id="{E7D770AB-D3BF-4D12-8D31-097172B0A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946" y="621792"/>
            <a:ext cx="6615446" cy="6615446"/>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83920" y="2877973"/>
            <a:ext cx="6190488" cy="2779877"/>
          </a:xfrm>
        </p:spPr>
        <p:txBody>
          <a:bodyPr rtlCol="0">
            <a:normAutofit/>
          </a:bodyPr>
          <a:lstStyle/>
          <a:p>
            <a:pPr marL="342900" indent="-342900" rtl="0">
              <a:buFont typeface="Arial" panose="020B0604020202020204" pitchFamily="34" charset="0"/>
              <a:buChar char="•"/>
            </a:pPr>
            <a:r>
              <a:rPr lang="en-US" dirty="0"/>
              <a:t>Downloaded from </a:t>
            </a:r>
            <a:r>
              <a:rPr lang="en-US" b="1" dirty="0"/>
              <a:t>Cancer Archive</a:t>
            </a:r>
          </a:p>
          <a:p>
            <a:pPr marL="342900" indent="-342900" rtl="0">
              <a:buFont typeface="Arial" panose="020B0604020202020204" pitchFamily="34" charset="0"/>
              <a:buChar char="•"/>
            </a:pPr>
            <a:r>
              <a:rPr lang="en-US" dirty="0"/>
              <a:t>Almost </a:t>
            </a:r>
            <a:r>
              <a:rPr lang="en-US" b="1" dirty="0"/>
              <a:t>8 Gb</a:t>
            </a:r>
          </a:p>
          <a:p>
            <a:pPr marL="342900" indent="-342900" rtl="0">
              <a:buFont typeface="Arial" panose="020B0604020202020204" pitchFamily="34" charset="0"/>
              <a:buChar char="•"/>
            </a:pPr>
            <a:r>
              <a:rPr lang="en-US" dirty="0"/>
              <a:t>Data of </a:t>
            </a:r>
            <a:r>
              <a:rPr lang="en-US" b="1" dirty="0"/>
              <a:t>23 patients</a:t>
            </a:r>
          </a:p>
          <a:p>
            <a:pPr marL="342900" indent="-342900" rtl="0">
              <a:buFont typeface="Arial" panose="020B0604020202020204" pitchFamily="34" charset="0"/>
              <a:buChar char="•"/>
            </a:pPr>
            <a:r>
              <a:rPr lang="en-US" b="1" dirty="0"/>
              <a:t>CT</a:t>
            </a:r>
            <a:r>
              <a:rPr lang="en-US" dirty="0"/>
              <a:t> images </a:t>
            </a:r>
          </a:p>
          <a:p>
            <a:pPr marL="342900" indent="-342900" rtl="0">
              <a:buFont typeface="Arial" panose="020B0604020202020204" pitchFamily="34" charset="0"/>
              <a:buChar char="•"/>
            </a:pPr>
            <a:r>
              <a:rPr lang="en-US" dirty="0"/>
              <a:t>We kept only 12 patients with </a:t>
            </a:r>
            <a:r>
              <a:rPr lang="en-US" b="1" dirty="0"/>
              <a:t>5 mm CT resolution</a:t>
            </a:r>
            <a:endParaRPr lang="en-US"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5</a:t>
            </a:fld>
            <a:endParaRPr lang="it-IT"/>
          </a:p>
        </p:txBody>
      </p:sp>
      <p:sp>
        <p:nvSpPr>
          <p:cNvPr id="9" name="Titolo 2">
            <a:extLst>
              <a:ext uri="{FF2B5EF4-FFF2-40B4-BE49-F238E27FC236}">
                <a16:creationId xmlns:a16="http://schemas.microsoft.com/office/drawing/2014/main" id="{23357913-AA37-42DB-BD02-4E46E8DB95E3}"/>
              </a:ext>
            </a:extLst>
          </p:cNvPr>
          <p:cNvSpPr txBox="1">
            <a:spLocks/>
          </p:cNvSpPr>
          <p:nvPr/>
        </p:nvSpPr>
        <p:spPr>
          <a:xfrm>
            <a:off x="850392" y="1170220"/>
            <a:ext cx="426696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Dataset</a:t>
            </a:r>
            <a:endParaRPr lang="en-US" b="1" dirty="0"/>
          </a:p>
        </p:txBody>
      </p:sp>
      <p:cxnSp>
        <p:nvCxnSpPr>
          <p:cNvPr id="12" name="Connettore diritto 11">
            <a:extLst>
              <a:ext uri="{FF2B5EF4-FFF2-40B4-BE49-F238E27FC236}">
                <a16:creationId xmlns:a16="http://schemas.microsoft.com/office/drawing/2014/main" id="{3642ECBC-3B59-4712-9E05-AA989CB334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5" name="Elemento grafico 14" descr="Database con riempimento a tinta unita">
            <a:extLst>
              <a:ext uri="{FF2B5EF4-FFF2-40B4-BE49-F238E27FC236}">
                <a16:creationId xmlns:a16="http://schemas.microsoft.com/office/drawing/2014/main" id="{68553EEE-CF34-4FE4-8851-971187F40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5" y="871538"/>
            <a:ext cx="914400" cy="914400"/>
          </a:xfrm>
          <a:prstGeom prst="rect">
            <a:avLst/>
          </a:prstGeom>
        </p:spPr>
      </p:pic>
    </p:spTree>
    <p:extLst>
      <p:ext uri="{BB962C8B-B14F-4D97-AF65-F5344CB8AC3E}">
        <p14:creationId xmlns:p14="http://schemas.microsoft.com/office/powerpoint/2010/main" val="114287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6" name="Elemento grafico 5" descr="Strumenti con riempimento a tinta unita">
            <a:extLst>
              <a:ext uri="{FF2B5EF4-FFF2-40B4-BE49-F238E27FC236}">
                <a16:creationId xmlns:a16="http://schemas.microsoft.com/office/drawing/2014/main" id="{B6C4B3E4-7147-47CC-B04D-8992722D6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844" y="346930"/>
            <a:ext cx="5944300" cy="5944300"/>
          </a:xfrm>
          <a:prstGeom prst="rect">
            <a:avLst/>
          </a:prstGeom>
        </p:spPr>
      </p:pic>
      <p:sp>
        <p:nvSpPr>
          <p:cNvPr id="13" name="Rettangolo 12">
            <a:extLst>
              <a:ext uri="{FF2B5EF4-FFF2-40B4-BE49-F238E27FC236}">
                <a16:creationId xmlns:a16="http://schemas.microsoft.com/office/drawing/2014/main" id="{9C6E3578-66D0-4F8A-9D8A-8F51C55FAF84}"/>
              </a:ext>
            </a:extLst>
          </p:cNvPr>
          <p:cNvSpPr/>
          <p:nvPr/>
        </p:nvSpPr>
        <p:spPr>
          <a:xfrm>
            <a:off x="6193152" y="293914"/>
            <a:ext cx="4230523" cy="6270171"/>
          </a:xfrm>
          <a:prstGeom prst="rect">
            <a:avLst/>
          </a:prstGeom>
          <a:solidFill>
            <a:srgbClr val="A2004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con angoli arrotondati 1">
            <a:extLst>
              <a:ext uri="{FF2B5EF4-FFF2-40B4-BE49-F238E27FC236}">
                <a16:creationId xmlns:a16="http://schemas.microsoft.com/office/drawing/2014/main" id="{357DDC37-62E3-467B-BDF7-7562516DD4EC}"/>
              </a:ext>
            </a:extLst>
          </p:cNvPr>
          <p:cNvSpPr/>
          <p:nvPr/>
        </p:nvSpPr>
        <p:spPr>
          <a:xfrm>
            <a:off x="6724650" y="1085850"/>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piè di pagina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0" name="Segnaposto numero diapositiva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it-IT" smtClean="0"/>
              <a:pPr rtl="0"/>
              <a:t>6</a:t>
            </a:fld>
            <a:endParaRPr lang="it-IT"/>
          </a:p>
        </p:txBody>
      </p:sp>
      <p:sp>
        <p:nvSpPr>
          <p:cNvPr id="12" name="Segnaposto contenuto 3">
            <a:extLst>
              <a:ext uri="{FF2B5EF4-FFF2-40B4-BE49-F238E27FC236}">
                <a16:creationId xmlns:a16="http://schemas.microsoft.com/office/drawing/2014/main" id="{70B91370-9F4F-488A-BAE7-C2FFF61F7625}"/>
              </a:ext>
            </a:extLst>
          </p:cNvPr>
          <p:cNvSpPr txBox="1">
            <a:spLocks/>
          </p:cNvSpPr>
          <p:nvPr/>
        </p:nvSpPr>
        <p:spPr>
          <a:xfrm>
            <a:off x="515426" y="1341684"/>
            <a:ext cx="4698517" cy="516938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The lung cancer imaging tool is oriented toward a visualization approach: CT images are showed to better visualize the abnormal tumoral mass, and all desired slices can be seen. Moreover, tool asks user if the doctor wants to perform manual segmentation image by image. </a:t>
            </a:r>
          </a:p>
          <a:p>
            <a:r>
              <a:rPr lang="en-US" dirty="0"/>
              <a:t>Finally, through the previous performed operation, different biomarkers are computed, including the volume. </a:t>
            </a:r>
          </a:p>
          <a:p>
            <a:r>
              <a:rPr lang="en-US" dirty="0"/>
              <a:t>The clustering and classification tool clusters the data in n clusters and performs unsupervised classification.</a:t>
            </a:r>
          </a:p>
          <a:p>
            <a:endParaRPr lang="en-US" dirty="0"/>
          </a:p>
        </p:txBody>
      </p:sp>
      <p:sp>
        <p:nvSpPr>
          <p:cNvPr id="18" name="Titolo 2">
            <a:extLst>
              <a:ext uri="{FF2B5EF4-FFF2-40B4-BE49-F238E27FC236}">
                <a16:creationId xmlns:a16="http://schemas.microsoft.com/office/drawing/2014/main" id="{6EA0BA64-BB93-4DF7-B169-4B4C17EDDFAF}"/>
              </a:ext>
            </a:extLst>
          </p:cNvPr>
          <p:cNvSpPr txBox="1">
            <a:spLocks/>
          </p:cNvSpPr>
          <p:nvPr/>
        </p:nvSpPr>
        <p:spPr>
          <a:xfrm>
            <a:off x="6193154" y="293914"/>
            <a:ext cx="4230522" cy="6270171"/>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pPr algn="ctr"/>
            <a:r>
              <a:rPr lang="it-IT" sz="2000" b="1" dirty="0" err="1">
                <a:solidFill>
                  <a:schemeClr val="bg1">
                    <a:lumMod val="95000"/>
                  </a:schemeClr>
                </a:solidFill>
              </a:rPr>
              <a:t>Patient</a:t>
            </a:r>
            <a:r>
              <a:rPr lang="it-IT" sz="2000" b="1" dirty="0">
                <a:solidFill>
                  <a:schemeClr val="bg1">
                    <a:lumMod val="95000"/>
                  </a:schemeClr>
                </a:solidFill>
              </a:rPr>
              <a:t> </a:t>
            </a:r>
            <a:r>
              <a:rPr lang="it-IT" sz="2000" b="1" dirty="0" err="1">
                <a:solidFill>
                  <a:schemeClr val="bg1">
                    <a:lumMod val="95000"/>
                  </a:schemeClr>
                </a:solidFill>
              </a:rPr>
              <a:t>CTs</a:t>
            </a:r>
            <a:r>
              <a:rPr lang="it-IT" sz="2000" b="1" dirty="0">
                <a:solidFill>
                  <a:schemeClr val="bg1">
                    <a:lumMod val="95000"/>
                  </a:schemeClr>
                </a:solidFill>
              </a:rPr>
              <a:t> </a:t>
            </a:r>
            <a:r>
              <a:rPr lang="it-IT" sz="20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2000" b="1" dirty="0">
              <a:solidFill>
                <a:schemeClr val="bg1">
                  <a:lumMod val="95000"/>
                </a:schemeClr>
              </a:solidFill>
            </a:endParaRPr>
          </a:p>
          <a:p>
            <a:pPr marL="285750" indent="-285750" algn="ctr">
              <a:buFont typeface="Arial" panose="020B0604020202020204" pitchFamily="34" charset="0"/>
              <a:buChar char="•"/>
            </a:pPr>
            <a:r>
              <a:rPr lang="it-IT" sz="1400" b="1" dirty="0">
                <a:solidFill>
                  <a:schemeClr val="bg1">
                    <a:lumMod val="95000"/>
                  </a:schemeClr>
                </a:solidFill>
              </a:rPr>
              <a:t>10 images overview</a:t>
            </a:r>
          </a:p>
          <a:p>
            <a:pPr marL="285750" indent="-285750" algn="ctr">
              <a:buFont typeface="Arial" panose="020B0604020202020204" pitchFamily="34" charset="0"/>
              <a:buChar char="•"/>
            </a:pPr>
            <a:r>
              <a:rPr lang="it-IT" sz="1400" b="1" dirty="0" err="1">
                <a:solidFill>
                  <a:schemeClr val="bg1">
                    <a:lumMod val="95000"/>
                  </a:schemeClr>
                </a:solidFill>
              </a:rPr>
              <a:t>All</a:t>
            </a:r>
            <a:r>
              <a:rPr lang="it-IT" sz="1400" b="1" dirty="0">
                <a:solidFill>
                  <a:schemeClr val="bg1">
                    <a:lumMod val="95000"/>
                  </a:schemeClr>
                </a:solidFill>
              </a:rPr>
              <a:t> images overview</a:t>
            </a:r>
          </a:p>
          <a:p>
            <a:pPr marL="285750" indent="-285750" algn="ctr">
              <a:buFont typeface="Arial" panose="020B0604020202020204" pitchFamily="34" charset="0"/>
              <a:buChar char="•"/>
            </a:pPr>
            <a:r>
              <a:rPr lang="it-IT" sz="1400" b="1" dirty="0" err="1">
                <a:solidFill>
                  <a:schemeClr val="bg1">
                    <a:lumMod val="95000"/>
                  </a:schemeClr>
                </a:solidFill>
              </a:rPr>
              <a:t>Specific</a:t>
            </a:r>
            <a:r>
              <a:rPr lang="it-IT" sz="1400" b="1" dirty="0">
                <a:solidFill>
                  <a:schemeClr val="bg1">
                    <a:lumMod val="95000"/>
                  </a:schemeClr>
                </a:solidFill>
              </a:rPr>
              <a:t> CT </a:t>
            </a:r>
            <a:r>
              <a:rPr lang="it-IT" sz="14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err="1">
                <a:solidFill>
                  <a:schemeClr val="bg1">
                    <a:lumMod val="95000"/>
                  </a:schemeClr>
                </a:solidFill>
              </a:rPr>
              <a:t>Segmentation</a:t>
            </a:r>
            <a:r>
              <a:rPr lang="it-IT" sz="1800" b="1" dirty="0">
                <a:solidFill>
                  <a:schemeClr val="bg1">
                    <a:lumMod val="95000"/>
                  </a:schemeClr>
                </a:solidFill>
              </a:rPr>
              <a:t> Tool</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800" b="1" dirty="0">
              <a:solidFill>
                <a:schemeClr val="bg1">
                  <a:lumMod val="95000"/>
                </a:schemeClr>
              </a:solidFill>
            </a:endParaRPr>
          </a:p>
          <a:p>
            <a:pPr algn="ctr"/>
            <a:r>
              <a:rPr lang="it-IT" sz="1400" b="1" dirty="0">
                <a:solidFill>
                  <a:schemeClr val="bg1">
                    <a:lumMod val="95000"/>
                  </a:schemeClr>
                </a:solidFill>
              </a:rPr>
              <a:t>Manual </a:t>
            </a:r>
            <a:r>
              <a:rPr lang="it-IT" sz="1400" b="1" dirty="0" err="1">
                <a:solidFill>
                  <a:schemeClr val="bg1">
                    <a:lumMod val="95000"/>
                  </a:schemeClr>
                </a:solidFill>
              </a:rPr>
              <a:t>Segmentation</a:t>
            </a:r>
            <a:endParaRPr lang="it-IT" sz="1400" b="1" dirty="0">
              <a:solidFill>
                <a:schemeClr val="bg1">
                  <a:lumMod val="95000"/>
                </a:schemeClr>
              </a:solidFill>
            </a:endParaRPr>
          </a:p>
          <a:p>
            <a:pPr algn="ctr"/>
            <a:r>
              <a:rPr lang="it-IT" sz="1400" b="1" dirty="0" err="1">
                <a:solidFill>
                  <a:schemeClr val="bg1">
                    <a:lumMod val="95000"/>
                  </a:schemeClr>
                </a:solidFill>
              </a:rPr>
              <a:t>Ouputs</a:t>
            </a:r>
            <a:r>
              <a:rPr lang="it-IT" sz="1400" b="1" dirty="0">
                <a:solidFill>
                  <a:schemeClr val="bg1">
                    <a:lumMod val="95000"/>
                  </a:schemeClr>
                </a:solidFill>
              </a:rPr>
              <a:t> volume and </a:t>
            </a:r>
            <a:r>
              <a:rPr lang="it-IT" sz="1400" b="1" dirty="0" err="1">
                <a:solidFill>
                  <a:schemeClr val="bg1">
                    <a:lumMod val="95000"/>
                  </a:schemeClr>
                </a:solidFill>
              </a:rPr>
              <a:t>other</a:t>
            </a:r>
            <a:r>
              <a:rPr lang="it-IT" sz="1400" b="1" dirty="0">
                <a:solidFill>
                  <a:schemeClr val="bg1">
                    <a:lumMod val="95000"/>
                  </a:schemeClr>
                </a:solidFill>
              </a:rPr>
              <a:t> </a:t>
            </a:r>
            <a:r>
              <a:rPr lang="it-IT" sz="1400" b="1" dirty="0" err="1">
                <a:solidFill>
                  <a:schemeClr val="bg1">
                    <a:lumMod val="95000"/>
                  </a:schemeClr>
                </a:solidFill>
              </a:rPr>
              <a:t>relavant</a:t>
            </a:r>
            <a:r>
              <a:rPr lang="it-IT" sz="1400" b="1" dirty="0">
                <a:solidFill>
                  <a:schemeClr val="bg1">
                    <a:lumMod val="95000"/>
                  </a:schemeClr>
                </a:solidFill>
              </a:rPr>
              <a:t> features</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a:solidFill>
                  <a:schemeClr val="bg1">
                    <a:lumMod val="95000"/>
                  </a:schemeClr>
                </a:solidFill>
              </a:rPr>
              <a:t>  Clustering and </a:t>
            </a:r>
            <a:r>
              <a:rPr lang="it-IT" sz="1800" b="1" dirty="0" err="1">
                <a:solidFill>
                  <a:schemeClr val="bg1">
                    <a:lumMod val="95000"/>
                  </a:schemeClr>
                </a:solidFill>
              </a:rPr>
              <a:t>classification</a:t>
            </a:r>
            <a:r>
              <a:rPr lang="it-IT" sz="1800" b="1" dirty="0">
                <a:solidFill>
                  <a:schemeClr val="bg1">
                    <a:lumMod val="95000"/>
                  </a:schemeClr>
                </a:solidFill>
              </a:rPr>
              <a:t> tool</a:t>
            </a:r>
          </a:p>
          <a:p>
            <a:pPr algn="ctr"/>
            <a:endParaRPr lang="it-IT" sz="1800" dirty="0"/>
          </a:p>
          <a:p>
            <a:pPr algn="ctr"/>
            <a:endParaRPr lang="it-IT" sz="1800" dirty="0"/>
          </a:p>
          <a:p>
            <a:pPr algn="ctr"/>
            <a:r>
              <a:rPr lang="it-IT" sz="1400" dirty="0"/>
              <a:t> </a:t>
            </a:r>
          </a:p>
        </p:txBody>
      </p:sp>
      <p:sp>
        <p:nvSpPr>
          <p:cNvPr id="14" name="Titolo 2">
            <a:extLst>
              <a:ext uri="{FF2B5EF4-FFF2-40B4-BE49-F238E27FC236}">
                <a16:creationId xmlns:a16="http://schemas.microsoft.com/office/drawing/2014/main" id="{288B2A0A-D118-4CEE-91A9-AB9848001028}"/>
              </a:ext>
            </a:extLst>
          </p:cNvPr>
          <p:cNvSpPr txBox="1">
            <a:spLocks/>
          </p:cNvSpPr>
          <p:nvPr/>
        </p:nvSpPr>
        <p:spPr>
          <a:xfrm>
            <a:off x="478917" y="571500"/>
            <a:ext cx="4266960" cy="70485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The tool: </a:t>
            </a:r>
            <a:r>
              <a:rPr lang="it-IT" b="1" dirty="0" err="1"/>
              <a:t>overview</a:t>
            </a:r>
            <a:endParaRPr lang="en-US" b="1" dirty="0"/>
          </a:p>
        </p:txBody>
      </p:sp>
      <p:sp>
        <p:nvSpPr>
          <p:cNvPr id="4" name="Freccia in giù 3">
            <a:extLst>
              <a:ext uri="{FF2B5EF4-FFF2-40B4-BE49-F238E27FC236}">
                <a16:creationId xmlns:a16="http://schemas.microsoft.com/office/drawing/2014/main" id="{C6A89B8A-38AF-4814-8D0B-C13CD84B35AC}"/>
              </a:ext>
            </a:extLst>
          </p:cNvPr>
          <p:cNvSpPr/>
          <p:nvPr/>
        </p:nvSpPr>
        <p:spPr>
          <a:xfrm>
            <a:off x="8096263" y="1499062"/>
            <a:ext cx="466696" cy="339263"/>
          </a:xfrm>
          <a:prstGeom prst="downArrow">
            <a:avLst>
              <a:gd name="adj1" fmla="val 5408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B4DB3963-8550-4F2C-91B2-E17308068D82}"/>
              </a:ext>
            </a:extLst>
          </p:cNvPr>
          <p:cNvSpPr/>
          <p:nvPr/>
        </p:nvSpPr>
        <p:spPr>
          <a:xfrm>
            <a:off x="6772278" y="1838324"/>
            <a:ext cx="3209922" cy="1057275"/>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2B2CB7D-76AE-45A0-AFF9-61857E4A763C}"/>
              </a:ext>
            </a:extLst>
          </p:cNvPr>
          <p:cNvSpPr/>
          <p:nvPr/>
        </p:nvSpPr>
        <p:spPr>
          <a:xfrm>
            <a:off x="6772278" y="3213907"/>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39F669F-24B0-47EA-9DDF-9A2145FA8BF5}"/>
              </a:ext>
            </a:extLst>
          </p:cNvPr>
          <p:cNvSpPr/>
          <p:nvPr/>
        </p:nvSpPr>
        <p:spPr>
          <a:xfrm>
            <a:off x="6391279" y="3926377"/>
            <a:ext cx="3790944" cy="76477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6B31AB0C-3100-46E8-9115-A92B1730AB59}"/>
              </a:ext>
            </a:extLst>
          </p:cNvPr>
          <p:cNvSpPr/>
          <p:nvPr/>
        </p:nvSpPr>
        <p:spPr>
          <a:xfrm>
            <a:off x="6459725" y="4957156"/>
            <a:ext cx="3790943"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in giù 19">
            <a:extLst>
              <a:ext uri="{FF2B5EF4-FFF2-40B4-BE49-F238E27FC236}">
                <a16:creationId xmlns:a16="http://schemas.microsoft.com/office/drawing/2014/main" id="{C02E49E7-D02A-45FA-9B1A-8DAE7050E171}"/>
              </a:ext>
            </a:extLst>
          </p:cNvPr>
          <p:cNvSpPr/>
          <p:nvPr/>
        </p:nvSpPr>
        <p:spPr>
          <a:xfrm>
            <a:off x="8075065" y="2911272"/>
            <a:ext cx="466696" cy="323589"/>
          </a:xfrm>
          <a:prstGeom prst="downArrow">
            <a:avLst>
              <a:gd name="adj1" fmla="val 4591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in giù 20">
            <a:extLst>
              <a:ext uri="{FF2B5EF4-FFF2-40B4-BE49-F238E27FC236}">
                <a16:creationId xmlns:a16="http://schemas.microsoft.com/office/drawing/2014/main" id="{BA50E498-8561-48E7-81EC-B0ADA14A089E}"/>
              </a:ext>
            </a:extLst>
          </p:cNvPr>
          <p:cNvSpPr/>
          <p:nvPr/>
        </p:nvSpPr>
        <p:spPr>
          <a:xfrm>
            <a:off x="8075065" y="3620074"/>
            <a:ext cx="466696" cy="323589"/>
          </a:xfrm>
          <a:prstGeom prst="downArrow">
            <a:avLst>
              <a:gd name="adj1" fmla="val 3163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in giù 21">
            <a:extLst>
              <a:ext uri="{FF2B5EF4-FFF2-40B4-BE49-F238E27FC236}">
                <a16:creationId xmlns:a16="http://schemas.microsoft.com/office/drawing/2014/main" id="{28B0C2FF-2EDD-464C-B4C4-6AACCA3DE9A9}"/>
              </a:ext>
            </a:extLst>
          </p:cNvPr>
          <p:cNvSpPr/>
          <p:nvPr/>
        </p:nvSpPr>
        <p:spPr>
          <a:xfrm>
            <a:off x="8075065" y="4691150"/>
            <a:ext cx="466696" cy="283292"/>
          </a:xfrm>
          <a:prstGeom prst="downArrow">
            <a:avLst>
              <a:gd name="adj1" fmla="val 2550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Chiave inglese con riempimento a tinta unita">
            <a:extLst>
              <a:ext uri="{FF2B5EF4-FFF2-40B4-BE49-F238E27FC236}">
                <a16:creationId xmlns:a16="http://schemas.microsoft.com/office/drawing/2014/main" id="{63C739FF-FFA0-47A3-82E7-340FD1959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63" y="380999"/>
            <a:ext cx="704851" cy="704851"/>
          </a:xfrm>
          <a:prstGeom prst="rect">
            <a:avLst/>
          </a:prstGeom>
        </p:spPr>
      </p:pic>
    </p:spTree>
    <p:extLst>
      <p:ext uri="{BB962C8B-B14F-4D97-AF65-F5344CB8AC3E}">
        <p14:creationId xmlns:p14="http://schemas.microsoft.com/office/powerpoint/2010/main" val="161175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966893"/>
            <a:ext cx="9144000" cy="2340864"/>
          </a:xfrm>
        </p:spPr>
        <p:txBody>
          <a:bodyPr rtlCol="0"/>
          <a:lstStyle/>
          <a:p>
            <a:pPr rtl="0"/>
            <a:r>
              <a:rPr lang="it-IT" dirty="0">
                <a:effectLst>
                  <a:outerShdw blurRad="38100" dist="38100" dir="2700000" algn="tl">
                    <a:srgbClr val="000000">
                      <a:alpha val="43137"/>
                    </a:srgbClr>
                  </a:outerShdw>
                </a:effectLst>
              </a:rPr>
              <a:t>Image </a:t>
            </a:r>
            <a:r>
              <a:rPr lang="it-IT" dirty="0" err="1">
                <a:effectLst>
                  <a:outerShdw blurRad="38100" dist="38100" dir="2700000" algn="tl">
                    <a:srgbClr val="000000">
                      <a:alpha val="43137"/>
                    </a:srgbClr>
                  </a:outerShdw>
                </a:effectLst>
              </a:rPr>
              <a:t>visualization</a:t>
            </a:r>
            <a:r>
              <a:rPr lang="it-IT" dirty="0">
                <a:effectLst>
                  <a:outerShdw blurRad="38100" dist="38100" dir="2700000" algn="tl">
                    <a:srgbClr val="000000">
                      <a:alpha val="43137"/>
                    </a:srgbClr>
                  </a:outerShdw>
                </a:effectLst>
              </a:rPr>
              <a:t> tool</a:t>
            </a:r>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14" name="Elemento grafico 13" descr="Immagine con riempimento a tinta unita">
            <a:extLst>
              <a:ext uri="{FF2B5EF4-FFF2-40B4-BE49-F238E27FC236}">
                <a16:creationId xmlns:a16="http://schemas.microsoft.com/office/drawing/2014/main" id="{D3357DDB-C7DB-4185-8F52-5641E5F97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49" y="73674"/>
            <a:ext cx="6894943" cy="6894943"/>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2358895"/>
          </a:xfrm>
        </p:spPr>
        <p:txBody>
          <a:bodyPr rtlCol="0"/>
          <a:lstStyle/>
          <a:p>
            <a:pPr rtl="0"/>
            <a:r>
              <a:rPr lang="en-US" dirty="0"/>
              <a:t>Different visualizations are showed:</a:t>
            </a:r>
          </a:p>
          <a:p>
            <a:pPr marL="342900" indent="-342900" rtl="0">
              <a:buFont typeface="Wingdings" panose="05000000000000000000" pitchFamily="2" charset="2"/>
              <a:buChar char="§"/>
            </a:pPr>
            <a:r>
              <a:rPr lang="en-US" sz="2000" dirty="0"/>
              <a:t>A composition o</a:t>
            </a:r>
            <a:r>
              <a:rPr lang="en-US" dirty="0"/>
              <a:t>f 9 images, showing a few slices</a:t>
            </a:r>
          </a:p>
          <a:p>
            <a:pPr marL="342900" indent="-342900" rtl="0">
              <a:buFont typeface="Wingdings" panose="05000000000000000000" pitchFamily="2" charset="2"/>
              <a:buChar char="§"/>
            </a:pPr>
            <a:r>
              <a:rPr lang="en-US" sz="2000" dirty="0"/>
              <a:t>Al</a:t>
            </a:r>
            <a:r>
              <a:rPr lang="en-US" dirty="0"/>
              <a:t>l the slices</a:t>
            </a:r>
          </a:p>
          <a:p>
            <a:pPr marL="342900" indent="-342900" rtl="0">
              <a:buFont typeface="Wingdings" panose="05000000000000000000" pitchFamily="2" charset="2"/>
              <a:buChar char="§"/>
            </a:pPr>
            <a:r>
              <a:rPr lang="en-US" sz="2000" dirty="0"/>
              <a:t>A single slice selected by user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8</a:t>
            </a:fld>
            <a:endParaRPr lang="it-IT"/>
          </a:p>
        </p:txBody>
      </p:sp>
      <p:sp>
        <p:nvSpPr>
          <p:cNvPr id="7" name="Titolo 2">
            <a:extLst>
              <a:ext uri="{FF2B5EF4-FFF2-40B4-BE49-F238E27FC236}">
                <a16:creationId xmlns:a16="http://schemas.microsoft.com/office/drawing/2014/main" id="{49135217-B54E-4CDE-910B-58991C66EE58}"/>
              </a:ext>
            </a:extLst>
          </p:cNvPr>
          <p:cNvSpPr txBox="1">
            <a:spLocks/>
          </p:cNvSpPr>
          <p:nvPr/>
        </p:nvSpPr>
        <p:spPr>
          <a:xfrm>
            <a:off x="850391" y="1170220"/>
            <a:ext cx="4778883" cy="849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CT </a:t>
            </a:r>
            <a:r>
              <a:rPr lang="en-US" b="1" dirty="0"/>
              <a:t>Visualizations</a:t>
            </a:r>
          </a:p>
        </p:txBody>
      </p:sp>
      <p:cxnSp>
        <p:nvCxnSpPr>
          <p:cNvPr id="12" name="Connettore diritto 11">
            <a:extLst>
              <a:ext uri="{FF2B5EF4-FFF2-40B4-BE49-F238E27FC236}">
                <a16:creationId xmlns:a16="http://schemas.microsoft.com/office/drawing/2014/main" id="{99574DA1-7DAC-4867-9083-07E1FF3F2B6D}"/>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6" name="Elemento grafico 15" descr="Battito cardiaco con riempimento a tinta unita">
            <a:extLst>
              <a:ext uri="{FF2B5EF4-FFF2-40B4-BE49-F238E27FC236}">
                <a16:creationId xmlns:a16="http://schemas.microsoft.com/office/drawing/2014/main" id="{38D40DFF-FDFC-41D5-9F1E-8C7DDF68F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885534"/>
            <a:ext cx="914400" cy="914400"/>
          </a:xfrm>
          <a:prstGeom prst="rect">
            <a:avLst/>
          </a:prstGeom>
        </p:spPr>
      </p:pic>
    </p:spTree>
    <p:extLst>
      <p:ext uri="{BB962C8B-B14F-4D97-AF65-F5344CB8AC3E}">
        <p14:creationId xmlns:p14="http://schemas.microsoft.com/office/powerpoint/2010/main" val="306231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9</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rotWithShape="1">
          <a:blip r:embed="rId3"/>
          <a:srcRect l="6058" t="1654" r="5634" b="1774"/>
          <a:stretch/>
        </p:blipFill>
        <p:spPr>
          <a:xfrm>
            <a:off x="838200" y="1315851"/>
            <a:ext cx="9854785" cy="5405624"/>
          </a:xfrm>
          <a:prstGeom prst="rect">
            <a:avLst/>
          </a:prstGeom>
          <a:effectLst>
            <a:softEdge rad="25400"/>
          </a:effectLst>
        </p:spPr>
      </p:pic>
      <p:sp>
        <p:nvSpPr>
          <p:cNvPr id="7" name="Titolo 2">
            <a:extLst>
              <a:ext uri="{FF2B5EF4-FFF2-40B4-BE49-F238E27FC236}">
                <a16:creationId xmlns:a16="http://schemas.microsoft.com/office/drawing/2014/main" id="{F9B18B7C-A512-42E2-B3DF-4AF0AD318970}"/>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58635045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1_TF89338750_Win32" id="{E55A3EA0-BE54-4F8C-A3F8-63B170F23C1F}" vid="{1423E9D6-3A8B-4DFB-B348-1EC550DAAC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Galaxy</Template>
  <TotalTime>754</TotalTime>
  <Words>607</Words>
  <Application>Microsoft Office PowerPoint</Application>
  <PresentationFormat>Widescreen</PresentationFormat>
  <Paragraphs>180</Paragraphs>
  <Slides>25</Slides>
  <Notes>25</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25</vt:i4>
      </vt:variant>
    </vt:vector>
  </HeadingPairs>
  <TitlesOfParts>
    <vt:vector size="30" baseType="lpstr">
      <vt:lpstr>Arial</vt:lpstr>
      <vt:lpstr>Calibri</vt:lpstr>
      <vt:lpstr>Univers</vt:lpstr>
      <vt:lpstr>Wingdings</vt:lpstr>
      <vt:lpstr>GradientUnivers</vt:lpstr>
      <vt:lpstr>LUNG CANCER IMAGING TOOL</vt:lpstr>
      <vt:lpstr>Presentazione standard di PowerPoint</vt:lpstr>
      <vt:lpstr>INTRODUCTION</vt:lpstr>
      <vt:lpstr>Lung cancer</vt:lpstr>
      <vt:lpstr>Presentazione standard di PowerPoint</vt:lpstr>
      <vt:lpstr>Presentazione standard di PowerPoint</vt:lpstr>
      <vt:lpstr>Image visualization tool</vt:lpstr>
      <vt:lpstr>Presentazione standard di PowerPoint</vt:lpstr>
      <vt:lpstr>Presentazione standard di PowerPoint</vt:lpstr>
      <vt:lpstr>Presentazione standard di PowerPoint</vt:lpstr>
      <vt:lpstr>Presentazione standard di PowerPoint</vt:lpstr>
      <vt:lpstr>Image SEGMENTATION tool</vt:lpstr>
      <vt:lpstr>Presentazione standard di PowerPoint</vt:lpstr>
      <vt:lpstr>Presentazione standard di PowerPoint</vt:lpstr>
      <vt:lpstr>Presentazione standard di PowerPoint</vt:lpstr>
      <vt:lpstr>Presentazione standard di PowerPoint</vt:lpstr>
      <vt:lpstr>VISUALIZATION AND SEGMENTATION TOOL DEMO</vt:lpstr>
      <vt:lpstr>Demo</vt:lpstr>
      <vt:lpstr>CLUSTERING AND CLASSIFICATION</vt:lpstr>
      <vt:lpstr>Presentazione standard di PowerPoint</vt:lpstr>
      <vt:lpstr>Presentazione standard di PowerPoint</vt:lpstr>
      <vt:lpstr>Presentazione standard di PowerPoint</vt:lpstr>
      <vt:lpstr>clustering AND classification TOOL DEMO</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Federico</dc:creator>
  <cp:lastModifiedBy>Federico DeServi</cp:lastModifiedBy>
  <cp:revision>81</cp:revision>
  <dcterms:created xsi:type="dcterms:W3CDTF">2020-12-27T13:00:14Z</dcterms:created>
  <dcterms:modified xsi:type="dcterms:W3CDTF">2021-04-14T16:14:06Z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